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3.JPG" ContentType="image/gif"/>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911" r:id="rId2"/>
    <p:sldMasterId id="2147483925" r:id="rId3"/>
    <p:sldMasterId id="2147484006" r:id="rId4"/>
    <p:sldMasterId id="2147484026" r:id="rId5"/>
    <p:sldMasterId id="2147484089" r:id="rId6"/>
  </p:sldMasterIdLst>
  <p:notesMasterIdLst>
    <p:notesMasterId r:id="rId32"/>
  </p:notesMasterIdLst>
  <p:sldIdLst>
    <p:sldId id="373" r:id="rId7"/>
    <p:sldId id="387" r:id="rId8"/>
    <p:sldId id="400" r:id="rId9"/>
    <p:sldId id="386" r:id="rId10"/>
    <p:sldId id="385" r:id="rId11"/>
    <p:sldId id="384" r:id="rId12"/>
    <p:sldId id="380" r:id="rId13"/>
    <p:sldId id="391" r:id="rId14"/>
    <p:sldId id="382" r:id="rId15"/>
    <p:sldId id="388" r:id="rId16"/>
    <p:sldId id="389" r:id="rId17"/>
    <p:sldId id="328" r:id="rId18"/>
    <p:sldId id="392" r:id="rId19"/>
    <p:sldId id="329" r:id="rId20"/>
    <p:sldId id="365" r:id="rId21"/>
    <p:sldId id="372" r:id="rId22"/>
    <p:sldId id="393" r:id="rId23"/>
    <p:sldId id="383" r:id="rId24"/>
    <p:sldId id="394" r:id="rId25"/>
    <p:sldId id="395" r:id="rId26"/>
    <p:sldId id="396" r:id="rId27"/>
    <p:sldId id="397" r:id="rId28"/>
    <p:sldId id="366" r:id="rId29"/>
    <p:sldId id="398" r:id="rId30"/>
    <p:sldId id="39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204F"/>
    <a:srgbClr val="E655C1"/>
    <a:srgbClr val="FFFDAE"/>
    <a:srgbClr val="0066FF"/>
    <a:srgbClr val="33CC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57" autoAdjust="0"/>
  </p:normalViewPr>
  <p:slideViewPr>
    <p:cSldViewPr showGuides="1">
      <p:cViewPr varScale="1">
        <p:scale>
          <a:sx n="82" d="100"/>
          <a:sy n="82" d="100"/>
        </p:scale>
        <p:origin x="-1128" y="-104"/>
      </p:cViewPr>
      <p:guideLst>
        <p:guide orient="horz" pos="2160"/>
        <p:guide pos="2880"/>
      </p:guideLst>
    </p:cSldViewPr>
  </p:slideViewPr>
  <p:notesTextViewPr>
    <p:cViewPr>
      <p:scale>
        <a:sx n="1" d="1"/>
        <a:sy n="1" d="1"/>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notesMaster" Target="notesMasters/notesMaster1.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4D40F0-D489-4222-80E6-4867C0E8D51D}" type="datetimeFigureOut">
              <a:rPr lang="en-US" smtClean="0"/>
              <a:t>11/2/17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8A81E-466B-45E1-8D12-F35C0F534A9D}" type="slidenum">
              <a:rPr lang="en-US" smtClean="0"/>
              <a:t>‹#›</a:t>
            </a:fld>
            <a:endParaRPr lang="en-US"/>
          </a:p>
        </p:txBody>
      </p:sp>
    </p:spTree>
    <p:extLst>
      <p:ext uri="{BB962C8B-B14F-4D97-AF65-F5344CB8AC3E}">
        <p14:creationId xmlns:p14="http://schemas.microsoft.com/office/powerpoint/2010/main" val="389965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942820" y="4319914"/>
            <a:ext cx="5008144" cy="4103839"/>
          </a:xfrm>
          <a:prstGeom prst="rect">
            <a:avLst/>
          </a:prstGeom>
        </p:spPr>
        <p:txBody>
          <a:bodyPr lIns="89926" tIns="89926" rIns="89926" bIns="89926" anchor="t" anchorCtr="0">
            <a:noAutofit/>
          </a:bodyPr>
          <a:lstStyle/>
          <a:p>
            <a:endParaRPr/>
          </a:p>
        </p:txBody>
      </p:sp>
      <p:sp>
        <p:nvSpPr>
          <p:cNvPr id="467" name="Shape 467"/>
          <p:cNvSpPr>
            <a:spLocks noGrp="1" noRot="1" noChangeAspect="1"/>
          </p:cNvSpPr>
          <p:nvPr>
            <p:ph type="sldImg" idx="2"/>
          </p:nvPr>
        </p:nvSpPr>
        <p:spPr>
          <a:xfrm>
            <a:off x="1166856" y="660748"/>
            <a:ext cx="4558516" cy="344152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699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a:solidFill>
                  <a:prstClr val="black"/>
                </a:solidFill>
                <a:latin typeface="Arial" pitchFamily="34" charset="0"/>
                <a:ea typeface="ＭＳ Ｐゴシック" pitchFamily="34" charset="-128"/>
              </a:rPr>
              <a:pPr/>
              <a:t>16</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NOAA has invested in monolithic ground systems that have taken away all ability for dynamic user-inspired science driven products or processing.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Universities like UWM often are the source of the original algorithms that become part of the baseline processing of these large ground systems and have extensive interactions with NOAA's users.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Universities would therefore be ideal places for demonstrating new or evolved products and applications.  They could be small "o" operational centers that are not encumbered by the requirements of the big "O" operational centers.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this to work, both "O"s need to communicate and see mutual benefit.  The small "o" centers need to be funded directly inline with the big "O"s and users need funding to ensure their engagement.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Proving grounds were effective as the little "o" but were not aligned with the big "O" and have limited impact on them.</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CA8A81E-466B-45E1-8D12-F35C0F534A9D}" type="slidenum">
              <a:rPr lang="en-US" smtClean="0"/>
              <a:t>17</a:t>
            </a:fld>
            <a:endParaRPr lang="en-US"/>
          </a:p>
        </p:txBody>
      </p:sp>
    </p:spTree>
    <p:extLst>
      <p:ext uri="{BB962C8B-B14F-4D97-AF65-F5344CB8AC3E}">
        <p14:creationId xmlns:p14="http://schemas.microsoft.com/office/powerpoint/2010/main" val="270688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23</a:t>
            </a:fld>
            <a:endParaRPr lang="en-US" altLang="zh-CN">
              <a:solidFill>
                <a:prstClr val="black"/>
              </a:solidFill>
            </a:endParaRPr>
          </a:p>
        </p:txBody>
      </p:sp>
    </p:spTree>
    <p:extLst>
      <p:ext uri="{BB962C8B-B14F-4D97-AF65-F5344CB8AC3E}">
        <p14:creationId xmlns:p14="http://schemas.microsoft.com/office/powerpoint/2010/main" val="266533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1683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326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942820" y="4319914"/>
            <a:ext cx="5008144" cy="4103839"/>
          </a:xfrm>
          <a:prstGeom prst="rect">
            <a:avLst/>
          </a:prstGeom>
        </p:spPr>
        <p:txBody>
          <a:bodyPr lIns="89926" tIns="89926" rIns="89926" bIns="89926" anchor="t" anchorCtr="0">
            <a:noAutofit/>
          </a:bodyPr>
          <a:lstStyle/>
          <a:p>
            <a:endParaRPr/>
          </a:p>
        </p:txBody>
      </p:sp>
      <p:sp>
        <p:nvSpPr>
          <p:cNvPr id="467" name="Shape 467"/>
          <p:cNvSpPr>
            <a:spLocks noGrp="1" noRot="1" noChangeAspect="1"/>
          </p:cNvSpPr>
          <p:nvPr>
            <p:ph type="sldImg" idx="2"/>
          </p:nvPr>
        </p:nvSpPr>
        <p:spPr>
          <a:xfrm>
            <a:off x="1152525" y="660400"/>
            <a:ext cx="4587875" cy="34417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549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 2000 report</a:t>
            </a:r>
            <a:endParaRPr lang="en-US" dirty="0"/>
          </a:p>
        </p:txBody>
      </p:sp>
      <p:sp>
        <p:nvSpPr>
          <p:cNvPr id="4" name="Slide Number Placeholder 3"/>
          <p:cNvSpPr>
            <a:spLocks noGrp="1"/>
          </p:cNvSpPr>
          <p:nvPr>
            <p:ph type="sldNum" sz="quarter" idx="10"/>
          </p:nvPr>
        </p:nvSpPr>
        <p:spPr/>
        <p:txBody>
          <a:bodyPr/>
          <a:lstStyle/>
          <a:p>
            <a:fld id="{7CA8A81E-466B-45E1-8D12-F35C0F534A9D}" type="slidenum">
              <a:rPr lang="en-US" smtClean="0"/>
              <a:t>6</a:t>
            </a:fld>
            <a:endParaRPr lang="en-US"/>
          </a:p>
        </p:txBody>
      </p:sp>
    </p:spTree>
    <p:extLst>
      <p:ext uri="{BB962C8B-B14F-4D97-AF65-F5344CB8AC3E}">
        <p14:creationId xmlns:p14="http://schemas.microsoft.com/office/powerpoint/2010/main" val="160342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simple a</a:t>
            </a:r>
            <a:r>
              <a:rPr lang="en-US" baseline="0" dirty="0" smtClean="0"/>
              <a:t> model as now one bridge will work in a particular crossing.</a:t>
            </a:r>
            <a:endParaRPr lang="en-US" dirty="0"/>
          </a:p>
        </p:txBody>
      </p:sp>
      <p:sp>
        <p:nvSpPr>
          <p:cNvPr id="4" name="Slide Number Placeholder 3"/>
          <p:cNvSpPr>
            <a:spLocks noGrp="1"/>
          </p:cNvSpPr>
          <p:nvPr>
            <p:ph type="sldNum" sz="quarter" idx="10"/>
          </p:nvPr>
        </p:nvSpPr>
        <p:spPr/>
        <p:txBody>
          <a:bodyPr/>
          <a:lstStyle/>
          <a:p>
            <a:fld id="{7CA8A81E-466B-45E1-8D12-F35C0F534A9D}" type="slidenum">
              <a:rPr lang="en-US" smtClean="0"/>
              <a:t>7</a:t>
            </a:fld>
            <a:endParaRPr lang="en-US"/>
          </a:p>
        </p:txBody>
      </p:sp>
    </p:spTree>
    <p:extLst>
      <p:ext uri="{BB962C8B-B14F-4D97-AF65-F5344CB8AC3E}">
        <p14:creationId xmlns:p14="http://schemas.microsoft.com/office/powerpoint/2010/main" val="61709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simple a</a:t>
            </a:r>
            <a:r>
              <a:rPr lang="en-US" baseline="0" dirty="0" smtClean="0"/>
              <a:t> model as now one bridge will work in a particular crossing.</a:t>
            </a:r>
            <a:endParaRPr lang="en-US" dirty="0"/>
          </a:p>
        </p:txBody>
      </p:sp>
      <p:sp>
        <p:nvSpPr>
          <p:cNvPr id="4" name="Slide Number Placeholder 3"/>
          <p:cNvSpPr>
            <a:spLocks noGrp="1"/>
          </p:cNvSpPr>
          <p:nvPr>
            <p:ph type="sldNum" sz="quarter" idx="10"/>
          </p:nvPr>
        </p:nvSpPr>
        <p:spPr/>
        <p:txBody>
          <a:bodyPr/>
          <a:lstStyle/>
          <a:p>
            <a:fld id="{7CA8A81E-466B-45E1-8D12-F35C0F534A9D}" type="slidenum">
              <a:rPr lang="en-US" smtClean="0"/>
              <a:t>8</a:t>
            </a:fld>
            <a:endParaRPr lang="en-US"/>
          </a:p>
        </p:txBody>
      </p:sp>
    </p:spTree>
    <p:extLst>
      <p:ext uri="{BB962C8B-B14F-4D97-AF65-F5344CB8AC3E}">
        <p14:creationId xmlns:p14="http://schemas.microsoft.com/office/powerpoint/2010/main" val="61709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sldNum" idx="12"/>
          </p:nvPr>
        </p:nvSpPr>
        <p:spPr>
          <a:xfrm>
            <a:off x="3919079" y="8714984"/>
            <a:ext cx="2904692" cy="441541"/>
          </a:xfrm>
          <a:prstGeom prst="rect">
            <a:avLst/>
          </a:prstGeom>
          <a:noFill/>
          <a:ln>
            <a:noFill/>
          </a:ln>
        </p:spPr>
        <p:txBody>
          <a:bodyPr lIns="85254" tIns="42639" rIns="85254" bIns="42639" anchor="b" anchorCtr="0">
            <a:noAutofit/>
          </a:bodyPr>
          <a:lstStyle/>
          <a:p>
            <a:pPr>
              <a:buSzPct val="25000"/>
            </a:pPr>
            <a:fld id="{00000000-1234-1234-1234-123412341234}" type="slidenum">
              <a:rPr lang="en-US">
                <a:solidFill>
                  <a:srgbClr val="000000"/>
                </a:solidFill>
                <a:latin typeface="Times New Roman"/>
                <a:ea typeface="Times New Roman"/>
                <a:cs typeface="Times New Roman"/>
                <a:sym typeface="Times New Roman"/>
              </a:rPr>
              <a:pPr>
                <a:buSzPct val="25000"/>
              </a:pPr>
              <a:t>10</a:t>
            </a:fld>
            <a:endParaRPr lang="en-US">
              <a:solidFill>
                <a:srgbClr val="000000"/>
              </a:solidFill>
              <a:latin typeface="Times New Roman"/>
              <a:ea typeface="Times New Roman"/>
              <a:cs typeface="Times New Roman"/>
              <a:sym typeface="Times New Roman"/>
            </a:endParaRPr>
          </a:p>
        </p:txBody>
      </p:sp>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 name="Shape 443"/>
          <p:cNvSpPr txBox="1">
            <a:spLocks noGrp="1"/>
          </p:cNvSpPr>
          <p:nvPr>
            <p:ph type="body" idx="1"/>
          </p:nvPr>
        </p:nvSpPr>
        <p:spPr>
          <a:xfrm>
            <a:off x="942820" y="4319914"/>
            <a:ext cx="5008144" cy="4103839"/>
          </a:xfrm>
          <a:prstGeom prst="rect">
            <a:avLst/>
          </a:prstGeom>
          <a:noFill/>
          <a:ln>
            <a:noFill/>
          </a:ln>
        </p:spPr>
        <p:txBody>
          <a:bodyPr lIns="85254" tIns="42639" rIns="85254" bIns="42639" anchor="t" anchorCtr="0">
            <a:noAutofit/>
          </a:bodyPr>
          <a:lstStyle/>
          <a:p>
            <a:endParaRPr sz="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7087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2560" eaLnBrk="0" hangingPunct="0">
              <a:defRPr sz="500">
                <a:solidFill>
                  <a:schemeClr val="tx1"/>
                </a:solidFill>
                <a:latin typeface="Times New Roman" charset="0"/>
                <a:ea typeface="ＭＳ Ｐゴシック" charset="0"/>
                <a:cs typeface="ＭＳ Ｐゴシック" charset="0"/>
              </a:defRPr>
            </a:lvl1pPr>
            <a:lvl2pPr marL="730766" indent="-281064" defTabSz="852560" eaLnBrk="0" hangingPunct="0">
              <a:defRPr sz="500">
                <a:solidFill>
                  <a:schemeClr val="tx1"/>
                </a:solidFill>
                <a:latin typeface="Times New Roman" charset="0"/>
                <a:ea typeface="ＭＳ Ｐゴシック" charset="0"/>
              </a:defRPr>
            </a:lvl2pPr>
            <a:lvl3pPr marL="1124255" indent="-224851" defTabSz="852560" eaLnBrk="0" hangingPunct="0">
              <a:defRPr sz="500">
                <a:solidFill>
                  <a:schemeClr val="tx1"/>
                </a:solidFill>
                <a:latin typeface="Times New Roman" charset="0"/>
                <a:ea typeface="ＭＳ Ｐゴシック" charset="0"/>
              </a:defRPr>
            </a:lvl3pPr>
            <a:lvl4pPr marL="1573957" indent="-224851" defTabSz="852560" eaLnBrk="0" hangingPunct="0">
              <a:defRPr sz="500">
                <a:solidFill>
                  <a:schemeClr val="tx1"/>
                </a:solidFill>
                <a:latin typeface="Times New Roman" charset="0"/>
                <a:ea typeface="ＭＳ Ｐゴシック" charset="0"/>
              </a:defRPr>
            </a:lvl4pPr>
            <a:lvl5pPr marL="2023659" indent="-224851" defTabSz="852560" eaLnBrk="0" hangingPunct="0">
              <a:defRPr sz="500">
                <a:solidFill>
                  <a:schemeClr val="tx1"/>
                </a:solidFill>
                <a:latin typeface="Times New Roman" charset="0"/>
                <a:ea typeface="ＭＳ Ｐゴシック" charset="0"/>
              </a:defRPr>
            </a:lvl5pPr>
            <a:lvl6pPr marL="2473361" indent="-224851" defTabSz="852560" eaLnBrk="0" fontAlgn="base" hangingPunct="0">
              <a:spcBef>
                <a:spcPct val="0"/>
              </a:spcBef>
              <a:spcAft>
                <a:spcPct val="0"/>
              </a:spcAft>
              <a:defRPr sz="500">
                <a:solidFill>
                  <a:schemeClr val="tx1"/>
                </a:solidFill>
                <a:latin typeface="Times New Roman" charset="0"/>
                <a:ea typeface="ＭＳ Ｐゴシック" charset="0"/>
              </a:defRPr>
            </a:lvl6pPr>
            <a:lvl7pPr marL="2923062" indent="-224851" defTabSz="852560" eaLnBrk="0" fontAlgn="base" hangingPunct="0">
              <a:spcBef>
                <a:spcPct val="0"/>
              </a:spcBef>
              <a:spcAft>
                <a:spcPct val="0"/>
              </a:spcAft>
              <a:defRPr sz="500">
                <a:solidFill>
                  <a:schemeClr val="tx1"/>
                </a:solidFill>
                <a:latin typeface="Times New Roman" charset="0"/>
                <a:ea typeface="ＭＳ Ｐゴシック" charset="0"/>
              </a:defRPr>
            </a:lvl7pPr>
            <a:lvl8pPr marL="3372764" indent="-224851" defTabSz="852560" eaLnBrk="0" fontAlgn="base" hangingPunct="0">
              <a:spcBef>
                <a:spcPct val="0"/>
              </a:spcBef>
              <a:spcAft>
                <a:spcPct val="0"/>
              </a:spcAft>
              <a:defRPr sz="500">
                <a:solidFill>
                  <a:schemeClr val="tx1"/>
                </a:solidFill>
                <a:latin typeface="Times New Roman" charset="0"/>
                <a:ea typeface="ＭＳ Ｐゴシック" charset="0"/>
              </a:defRPr>
            </a:lvl8pPr>
            <a:lvl9pPr marL="3822466" indent="-224851" defTabSz="852560"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fld id="{E8D9C0BD-2835-8A4F-8B33-595DE3CA7540}" type="slidenum">
              <a:rPr lang="en-US" sz="1200">
                <a:solidFill>
                  <a:srgbClr val="000000"/>
                </a:solidFill>
              </a:rPr>
              <a:pPr eaLnBrk="1" hangingPunct="1"/>
              <a:t>11</a:t>
            </a:fld>
            <a:endParaRPr lang="en-US" sz="1200">
              <a:solidFill>
                <a:srgbClr val="000000"/>
              </a:solidFill>
            </a:endParaRPr>
          </a:p>
        </p:txBody>
      </p:sp>
      <p:sp>
        <p:nvSpPr>
          <p:cNvPr id="48130" name="Rectangle 2"/>
          <p:cNvSpPr>
            <a:spLocks noGrp="1" noRot="1" noChangeAspect="1" noChangeArrowheads="1" noTextEdit="1"/>
          </p:cNvSpPr>
          <p:nvPr>
            <p:ph type="sldImg"/>
          </p:nvPr>
        </p:nvSpPr>
        <p:spPr>
          <a:xfrm>
            <a:off x="1143000" y="685800"/>
            <a:ext cx="4572000" cy="34290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4384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-Forecasters are confronted with large volumes of data relevant to severe weather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-Pre-storm environment: NWP and analyses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the relatively short time between the end of the pre-cumulus environment and convective initiation satellite data are often used in a qualitative manner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-After convective initiation, radar is easily the primary tool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-Satellite movies are used to qualitatively observe the evolution of cloud fields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-While satellite data alone is not a sufficient tool for warning operations, it has been significantly underutilized in the severe weather forecasting process.</a:t>
            </a:r>
            <a:endParaRPr lang="en-US" dirty="0" smtClean="0"/>
          </a:p>
          <a:p>
            <a:r>
              <a:rPr lang="en-US" dirty="0" smtClean="0"/>
              <a:t>-Prior to storm development high resolution</a:t>
            </a:r>
            <a:r>
              <a:rPr lang="en-US" baseline="0" dirty="0" smtClean="0"/>
              <a:t> models and analyses are used to extensively.  Once storms form radar becomes the primary forecasting tool.  </a:t>
            </a:r>
            <a:r>
              <a:rPr lang="en-US" dirty="0" smtClean="0"/>
              <a:t>Satellite imagery</a:t>
            </a:r>
            <a:r>
              <a:rPr lang="en-US" baseline="0" dirty="0" smtClean="0"/>
              <a:t> is most often used in a qualitative manner and is generally used very little once a radar signature develops.</a:t>
            </a:r>
          </a:p>
          <a:p>
            <a:r>
              <a:rPr lang="en-US" baseline="0" dirty="0" smtClean="0"/>
              <a:t>-We have developed methods to utilize NWP, satellite, and radar data in a quantitative manner to improve short-term severe weather prediction using a simple statistical framework.</a:t>
            </a:r>
          </a:p>
          <a:p>
            <a:r>
              <a:rPr lang="en-US" baseline="0" dirty="0" smtClean="0"/>
              <a:t>-The tool is called </a:t>
            </a:r>
            <a:r>
              <a:rPr lang="en-US" baseline="0" dirty="0" err="1" smtClean="0"/>
              <a:t>ProbSevere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15</a:t>
            </a:fld>
            <a:endParaRPr lang="en-US" altLang="zh-CN">
              <a:solidFill>
                <a:prstClr val="black"/>
              </a:solidFill>
            </a:endParaRPr>
          </a:p>
        </p:txBody>
      </p:sp>
    </p:spTree>
    <p:extLst>
      <p:ext uri="{BB962C8B-B14F-4D97-AF65-F5344CB8AC3E}">
        <p14:creationId xmlns:p14="http://schemas.microsoft.com/office/powerpoint/2010/main" val="157235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Master" Target="../slideMasters/slideMaster5.xml"/><Relationship Id="rId2"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368331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97451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3886820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518104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40760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57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11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340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11/2/17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271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11/2/17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973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11/2/17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61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955332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11/2/17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111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11/2/17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037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11/2/17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710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922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469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11/2/17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91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11/2/17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614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29121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282667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7970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050544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83438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83496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692432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11/2/17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8484791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781279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011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2162375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1571087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587242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352654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508624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380125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4109476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0084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05834" y="139225"/>
            <a:ext cx="456236" cy="457200"/>
          </a:xfrm>
          <a:prstGeom prst="rect">
            <a:avLst/>
          </a:prstGeom>
        </p:spPr>
      </p:pic>
    </p:spTree>
    <p:extLst>
      <p:ext uri="{BB962C8B-B14F-4D97-AF65-F5344CB8AC3E}">
        <p14:creationId xmlns:p14="http://schemas.microsoft.com/office/powerpoint/2010/main" val="2600566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29557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64150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98768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11/2/17</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2031001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11/2/17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092999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5876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4134363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1809613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4054353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3461483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561024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3230023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1073711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3305026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703820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1245412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17804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2197622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402738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95410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92291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47137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6085082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theme" Target="../theme/theme4.xml"/><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6.xml"/><Relationship Id="rId14"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025342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11/2/17</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4312378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11/2/17</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1552859"/>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4102" r:id="rId9"/>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2029967151"/>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11/2/17</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909691613"/>
      </p:ext>
    </p:extLst>
  </p:cSld>
  <p:clrMap bg1="dk1" tx1="lt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90"/>
            </a:gs>
            <a:gs pos="100000">
              <a:srgbClr val="FFFFFF"/>
            </a:gs>
            <a:gs pos="82000">
              <a:srgbClr val="0066FF"/>
            </a:gs>
            <a:gs pos="98000">
              <a:srgbClr val="0066FF"/>
            </a:gs>
            <a:gs pos="99000">
              <a:srgbClr val="000090"/>
            </a:gs>
          </a:gsLst>
          <a:lin ang="5400000" scaled="0"/>
          <a:tileRect/>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28781246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4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g"/><Relationship Id="rId6" Type="http://schemas.openxmlformats.org/officeDocument/2006/relationships/image" Target="../media/image46.jpeg"/><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17.png"/><Relationship Id="rId8" Type="http://schemas.openxmlformats.org/officeDocument/2006/relationships/image" Target="../media/image52.png"/><Relationship Id="rId9" Type="http://schemas.openxmlformats.org/officeDocument/2006/relationships/image" Target="../media/image53.jpeg"/><Relationship Id="rId10"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18.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61.gif"/><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gif"/></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1" Type="http://schemas.openxmlformats.org/officeDocument/2006/relationships/slideLayout" Target="../slideLayouts/slideLayout3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emf"/><Relationship Id="rId6" Type="http://schemas.openxmlformats.org/officeDocument/2006/relationships/image" Target="../media/image68.png"/><Relationship Id="rId7" Type="http://schemas.openxmlformats.org/officeDocument/2006/relationships/image" Target="../media/image6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tiff"/><Relationship Id="rId5" Type="http://schemas.openxmlformats.org/officeDocument/2006/relationships/image" Target="../media/image67.emf"/><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772400" cy="1470025"/>
          </a:xfrm>
        </p:spPr>
        <p:txBody>
          <a:bodyPr/>
          <a:lstStyle/>
          <a:p>
            <a:r>
              <a:rPr lang="en-US" dirty="0" smtClean="0">
                <a:solidFill>
                  <a:srgbClr val="D6ECFF"/>
                </a:solidFill>
              </a:rPr>
              <a:t>R2O in satellite observations</a:t>
            </a:r>
            <a:endParaRPr lang="en-US" dirty="0">
              <a:solidFill>
                <a:srgbClr val="D6ECFF"/>
              </a:solidFill>
            </a:endParaRPr>
          </a:p>
        </p:txBody>
      </p:sp>
      <p:sp>
        <p:nvSpPr>
          <p:cNvPr id="3" name="Subtitle 2"/>
          <p:cNvSpPr>
            <a:spLocks noGrp="1"/>
          </p:cNvSpPr>
          <p:nvPr>
            <p:ph type="subTitle" idx="1"/>
          </p:nvPr>
        </p:nvSpPr>
        <p:spPr>
          <a:xfrm>
            <a:off x="381000" y="2895600"/>
            <a:ext cx="8458200" cy="1752600"/>
          </a:xfrm>
        </p:spPr>
        <p:txBody>
          <a:bodyPr/>
          <a:lstStyle/>
          <a:p>
            <a:r>
              <a:rPr lang="en-US" dirty="0">
                <a:solidFill>
                  <a:schemeClr val="accent5"/>
                </a:solidFill>
              </a:rPr>
              <a:t>S. A. </a:t>
            </a:r>
            <a:r>
              <a:rPr lang="en-US" dirty="0" smtClean="0">
                <a:solidFill>
                  <a:schemeClr val="accent5"/>
                </a:solidFill>
              </a:rPr>
              <a:t>Ackerman</a:t>
            </a:r>
            <a:r>
              <a:rPr lang="en-US" baseline="30000" dirty="0" smtClean="0">
                <a:solidFill>
                  <a:schemeClr val="accent5"/>
                </a:solidFill>
              </a:rPr>
              <a:t>1</a:t>
            </a:r>
            <a:r>
              <a:rPr lang="en-US" dirty="0" smtClean="0">
                <a:solidFill>
                  <a:schemeClr val="accent5"/>
                </a:solidFill>
              </a:rPr>
              <a:t>, </a:t>
            </a:r>
            <a:r>
              <a:rPr lang="en-US" dirty="0">
                <a:solidFill>
                  <a:schemeClr val="accent5"/>
                </a:solidFill>
              </a:rPr>
              <a:t>E. </a:t>
            </a:r>
            <a:r>
              <a:rPr lang="en-US" dirty="0" smtClean="0">
                <a:solidFill>
                  <a:schemeClr val="accent5"/>
                </a:solidFill>
              </a:rPr>
              <a:t>H. Berbery</a:t>
            </a:r>
            <a:r>
              <a:rPr lang="en-US" baseline="30000" dirty="0">
                <a:solidFill>
                  <a:schemeClr val="accent5"/>
                </a:solidFill>
              </a:rPr>
              <a:t>2</a:t>
            </a:r>
            <a:r>
              <a:rPr lang="en-US" dirty="0" smtClean="0">
                <a:solidFill>
                  <a:schemeClr val="accent5"/>
                </a:solidFill>
              </a:rPr>
              <a:t>, </a:t>
            </a:r>
            <a:r>
              <a:rPr lang="en-US" dirty="0">
                <a:solidFill>
                  <a:schemeClr val="accent5"/>
                </a:solidFill>
              </a:rPr>
              <a:t>O. </a:t>
            </a:r>
            <a:r>
              <a:rPr lang="en-US" dirty="0" smtClean="0">
                <a:solidFill>
                  <a:schemeClr val="accent5"/>
                </a:solidFill>
              </a:rPr>
              <a:t>Brown</a:t>
            </a:r>
            <a:r>
              <a:rPr lang="en-US" baseline="30000" dirty="0" smtClean="0">
                <a:solidFill>
                  <a:schemeClr val="accent5"/>
                </a:solidFill>
              </a:rPr>
              <a:t>3</a:t>
            </a:r>
            <a:r>
              <a:rPr lang="en-US" dirty="0" smtClean="0">
                <a:solidFill>
                  <a:schemeClr val="accent5"/>
                </a:solidFill>
              </a:rPr>
              <a:t>, C. Kummerow</a:t>
            </a:r>
            <a:r>
              <a:rPr lang="en-US" baseline="30000" dirty="0" smtClean="0">
                <a:solidFill>
                  <a:schemeClr val="accent5"/>
                </a:solidFill>
              </a:rPr>
              <a:t>4</a:t>
            </a:r>
            <a:r>
              <a:rPr lang="en-US" dirty="0" smtClean="0">
                <a:solidFill>
                  <a:schemeClr val="accent5"/>
                </a:solidFill>
              </a:rPr>
              <a:t>, </a:t>
            </a:r>
            <a:r>
              <a:rPr lang="en-US" dirty="0">
                <a:solidFill>
                  <a:schemeClr val="accent5"/>
                </a:solidFill>
              </a:rPr>
              <a:t>and </a:t>
            </a:r>
            <a:r>
              <a:rPr lang="en-US" dirty="0" smtClean="0">
                <a:solidFill>
                  <a:schemeClr val="accent5"/>
                </a:solidFill>
              </a:rPr>
              <a:t>F. </a:t>
            </a:r>
            <a:r>
              <a:rPr lang="en-US" dirty="0">
                <a:solidFill>
                  <a:schemeClr val="accent5"/>
                </a:solidFill>
              </a:rPr>
              <a:t>Miralles-</a:t>
            </a:r>
            <a:r>
              <a:rPr lang="en-US" dirty="0" smtClean="0">
                <a:solidFill>
                  <a:schemeClr val="accent5"/>
                </a:solidFill>
              </a:rPr>
              <a:t>Wilhelm</a:t>
            </a:r>
            <a:r>
              <a:rPr lang="en-US" baseline="30000" dirty="0" smtClean="0">
                <a:solidFill>
                  <a:schemeClr val="accent5"/>
                </a:solidFill>
              </a:rPr>
              <a:t>5</a:t>
            </a:r>
            <a:endParaRPr lang="en-US" dirty="0">
              <a:solidFill>
                <a:schemeClr val="accent5"/>
              </a:solidFill>
            </a:endParaRPr>
          </a:p>
        </p:txBody>
      </p:sp>
      <p:sp>
        <p:nvSpPr>
          <p:cNvPr id="4" name="Slide Number Placeholder 3"/>
          <p:cNvSpPr>
            <a:spLocks noGrp="1"/>
          </p:cNvSpPr>
          <p:nvPr>
            <p:ph type="sldNum" sz="quarter" idx="12"/>
          </p:nvPr>
        </p:nvSpPr>
        <p:spPr/>
        <p:txBody>
          <a:bodyPr/>
          <a:lstStyle/>
          <a:p>
            <a:pPr>
              <a:defRPr/>
            </a:pPr>
            <a:fld id="{5532F530-9E19-4E9C-9738-C0BFE09D089A}" type="slidenum">
              <a:rPr lang="en-US" smtClean="0"/>
              <a:pPr>
                <a:defRPr/>
              </a:pPr>
              <a:t>1</a:t>
            </a:fld>
            <a:endParaRPr lang="en-US"/>
          </a:p>
        </p:txBody>
      </p:sp>
      <p:sp>
        <p:nvSpPr>
          <p:cNvPr id="5" name="TextBox 4"/>
          <p:cNvSpPr txBox="1"/>
          <p:nvPr/>
        </p:nvSpPr>
        <p:spPr>
          <a:xfrm>
            <a:off x="533400" y="4953000"/>
            <a:ext cx="8229600" cy="584776"/>
          </a:xfrm>
          <a:prstGeom prst="rect">
            <a:avLst/>
          </a:prstGeom>
          <a:noFill/>
        </p:spPr>
        <p:txBody>
          <a:bodyPr wrap="square" rtlCol="0">
            <a:spAutoFit/>
          </a:bodyPr>
          <a:lstStyle/>
          <a:p>
            <a:r>
              <a:rPr lang="en-US" sz="3200" dirty="0" smtClean="0">
                <a:solidFill>
                  <a:srgbClr val="000090"/>
                </a:solidFill>
              </a:rPr>
              <a:t>CIMSS</a:t>
            </a:r>
            <a:r>
              <a:rPr lang="en-US" sz="3200" baseline="30000" dirty="0">
                <a:solidFill>
                  <a:srgbClr val="000090"/>
                </a:solidFill>
              </a:rPr>
              <a:t>1</a:t>
            </a:r>
            <a:r>
              <a:rPr lang="en-US" sz="3200" dirty="0" smtClean="0">
                <a:solidFill>
                  <a:srgbClr val="000090"/>
                </a:solidFill>
              </a:rPr>
              <a:t>, CIC-MD</a:t>
            </a:r>
            <a:r>
              <a:rPr lang="en-US" sz="3200" baseline="30000" dirty="0" smtClean="0">
                <a:solidFill>
                  <a:srgbClr val="000090"/>
                </a:solidFill>
              </a:rPr>
              <a:t>2</a:t>
            </a:r>
            <a:r>
              <a:rPr lang="en-US" sz="3200" dirty="0" smtClean="0">
                <a:solidFill>
                  <a:srgbClr val="000090"/>
                </a:solidFill>
              </a:rPr>
              <a:t>,CICS-NC</a:t>
            </a:r>
            <a:r>
              <a:rPr lang="en-US" sz="3200" baseline="30000" dirty="0" smtClean="0">
                <a:solidFill>
                  <a:srgbClr val="000090"/>
                </a:solidFill>
              </a:rPr>
              <a:t>3</a:t>
            </a:r>
            <a:r>
              <a:rPr lang="en-US" sz="3200" dirty="0" smtClean="0">
                <a:solidFill>
                  <a:srgbClr val="000090"/>
                </a:solidFill>
              </a:rPr>
              <a:t>, CIRA</a:t>
            </a:r>
            <a:r>
              <a:rPr lang="en-US" sz="3200" baseline="30000" dirty="0" smtClean="0">
                <a:solidFill>
                  <a:srgbClr val="000090"/>
                </a:solidFill>
              </a:rPr>
              <a:t>4</a:t>
            </a:r>
            <a:r>
              <a:rPr lang="en-US" sz="3200" dirty="0" smtClean="0">
                <a:solidFill>
                  <a:srgbClr val="000090"/>
                </a:solidFill>
              </a:rPr>
              <a:t>, CICS</a:t>
            </a:r>
            <a:r>
              <a:rPr lang="en-US" sz="3200" baseline="30000" dirty="0" smtClean="0">
                <a:solidFill>
                  <a:srgbClr val="000090"/>
                </a:solidFill>
              </a:rPr>
              <a:t>5</a:t>
            </a:r>
            <a:endParaRPr lang="en-US" sz="3200" dirty="0">
              <a:solidFill>
                <a:srgbClr val="000090"/>
              </a:solidFill>
            </a:endParaRPr>
          </a:p>
        </p:txBody>
      </p:sp>
      <p:pic>
        <p:nvPicPr>
          <p:cNvPr id="6" name="Picture 5" descr="cimss-logo.png"/>
          <p:cNvPicPr>
            <a:picLocks noChangeAspect="1"/>
          </p:cNvPicPr>
          <p:nvPr/>
        </p:nvPicPr>
        <p:blipFill>
          <a:blip r:embed="rId2" cstate="print"/>
          <a:stretch>
            <a:fillRect/>
          </a:stretch>
        </p:blipFill>
        <p:spPr>
          <a:xfrm>
            <a:off x="762000" y="5714999"/>
            <a:ext cx="990600" cy="656423"/>
          </a:xfrm>
          <a:prstGeom prst="rect">
            <a:avLst/>
          </a:prstGeom>
        </p:spPr>
      </p:pic>
      <p:pic>
        <p:nvPicPr>
          <p:cNvPr id="7" name="Picture 14" descr="2010_NEW_CIRA_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715000"/>
            <a:ext cx="1143000" cy="449262"/>
          </a:xfrm>
          <a:prstGeom prst="rect">
            <a:avLst/>
          </a:prstGeom>
          <a:noFill/>
          <a:ln w="9525">
            <a:noFill/>
            <a:miter lim="800000"/>
            <a:headEnd/>
            <a:tailEnd/>
          </a:ln>
        </p:spPr>
      </p:pic>
      <p:pic>
        <p:nvPicPr>
          <p:cNvPr id="8" name="Picture 2" descr="C:\Users\pmeyers\Documents\logos\CICS_logo_smalle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4600" y="5715001"/>
            <a:ext cx="1099647"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ICS_Logo-300dp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5643204"/>
            <a:ext cx="838200" cy="909996"/>
          </a:xfrm>
          <a:prstGeom prst="rect">
            <a:avLst/>
          </a:prstGeom>
        </p:spPr>
      </p:pic>
    </p:spTree>
    <p:extLst>
      <p:ext uri="{BB962C8B-B14F-4D97-AF65-F5344CB8AC3E}">
        <p14:creationId xmlns:p14="http://schemas.microsoft.com/office/powerpoint/2010/main" val="3073202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p:nvPr/>
        </p:nvSpPr>
        <p:spPr>
          <a:xfrm>
            <a:off x="0" y="367512"/>
            <a:ext cx="9213850" cy="1230313"/>
          </a:xfrm>
          <a:prstGeom prst="rect">
            <a:avLst/>
          </a:prstGeom>
          <a:noFill/>
          <a:ln>
            <a:noFill/>
          </a:ln>
        </p:spPr>
        <p:txBody>
          <a:bodyPr lIns="90840" tIns="45420" rIns="90840" bIns="45420" anchor="t" anchorCtr="0">
            <a:noAutofit/>
          </a:bodyPr>
          <a:lstStyle/>
          <a:p>
            <a:pPr algn="ctr">
              <a:buSzPct val="25000"/>
            </a:pPr>
            <a:r>
              <a:rPr lang="en-US" sz="3800" i="1" dirty="0">
                <a:solidFill>
                  <a:srgbClr val="9ED3D7"/>
                </a:solidFill>
                <a:latin typeface="Calibri"/>
                <a:ea typeface="Calibri"/>
                <a:cs typeface="Calibri"/>
                <a:sym typeface="Calibri"/>
              </a:rPr>
              <a:t>NOAA at CIMSS:</a:t>
            </a:r>
          </a:p>
          <a:p>
            <a:pPr algn="ctr">
              <a:buSzPct val="25000"/>
            </a:pPr>
            <a:r>
              <a:rPr lang="en-US" sz="3800" dirty="0">
                <a:solidFill>
                  <a:srgbClr val="9ED3D7"/>
                </a:solidFill>
                <a:latin typeface="Calibri"/>
                <a:ea typeface="Calibri"/>
                <a:cs typeface="Calibri"/>
                <a:sym typeface="Calibri"/>
              </a:rPr>
              <a:t>The Advanced Satellite Products Branch</a:t>
            </a:r>
          </a:p>
          <a:p>
            <a:pPr algn="ctr">
              <a:spcBef>
                <a:spcPts val="1200"/>
              </a:spcBef>
              <a:buSzPct val="25000"/>
            </a:pPr>
            <a:r>
              <a:rPr lang="en-US" sz="2400" dirty="0">
                <a:solidFill>
                  <a:srgbClr val="9ED3D7"/>
                </a:solidFill>
                <a:latin typeface="Calibri"/>
                <a:ea typeface="Calibri"/>
                <a:cs typeface="Calibri"/>
                <a:sym typeface="Calibri"/>
              </a:rPr>
              <a:t>NOAA/NESDIS Center for Satellite Applications and Research (STAR)</a:t>
            </a:r>
          </a:p>
        </p:txBody>
      </p:sp>
      <p:sp>
        <p:nvSpPr>
          <p:cNvPr id="437" name="Shape 437"/>
          <p:cNvSpPr/>
          <p:nvPr/>
        </p:nvSpPr>
        <p:spPr>
          <a:xfrm>
            <a:off x="639899" y="5767977"/>
            <a:ext cx="8229600" cy="1168400"/>
          </a:xfrm>
          <a:prstGeom prst="rect">
            <a:avLst/>
          </a:prstGeom>
          <a:noFill/>
          <a:ln>
            <a:noFill/>
          </a:ln>
        </p:spPr>
        <p:txBody>
          <a:bodyPr lIns="90840" tIns="45420" rIns="90840" bIns="45420" anchor="t" anchorCtr="0">
            <a:noAutofit/>
          </a:bodyPr>
          <a:lstStyle/>
          <a:p>
            <a:pPr>
              <a:buSzPct val="25000"/>
            </a:pPr>
            <a:r>
              <a:rPr lang="en-US" sz="2000" i="1" dirty="0">
                <a:solidFill>
                  <a:srgbClr val="FFFF00"/>
                </a:solidFill>
                <a:latin typeface="Helvetica Neue"/>
                <a:ea typeface="Helvetica Neue"/>
                <a:cs typeface="Helvetica Neue"/>
                <a:sym typeface="Helvetica Neue"/>
              </a:rPr>
              <a:t>ASPB develops products from environmental satellites for short-term weather forecasting and monitoring of the earth-atmosphere system.</a:t>
            </a:r>
          </a:p>
        </p:txBody>
      </p:sp>
      <p:pic>
        <p:nvPicPr>
          <p:cNvPr id="438" name="Shape 4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8669" y="2494501"/>
            <a:ext cx="3026146" cy="2807260"/>
          </a:xfrm>
          <a:prstGeom prst="rect">
            <a:avLst/>
          </a:prstGeom>
          <a:noFill/>
          <a:ln>
            <a:noFill/>
          </a:ln>
        </p:spPr>
      </p:pic>
      <p:pic>
        <p:nvPicPr>
          <p:cNvPr id="439" name="Shape 4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83303" y="2494670"/>
            <a:ext cx="2740850" cy="2815884"/>
          </a:xfrm>
          <a:prstGeom prst="rect">
            <a:avLst/>
          </a:prstGeom>
          <a:noFill/>
          <a:ln>
            <a:noFill/>
          </a:ln>
        </p:spPr>
      </p:pic>
      <p:pic>
        <p:nvPicPr>
          <p:cNvPr id="2" name="Picture 1" descr="noaa_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774" y="171977"/>
            <a:ext cx="795177" cy="795177"/>
          </a:xfrm>
          <a:prstGeom prst="rect">
            <a:avLst/>
          </a:prstGeom>
        </p:spPr>
      </p:pic>
      <p:pic>
        <p:nvPicPr>
          <p:cNvPr id="4" name="Picture 3">
            <a:extLst>
              <a:ext uri="{FF2B5EF4-FFF2-40B4-BE49-F238E27FC236}">
                <a16:creationId xmlns="" xmlns:a16="http://schemas.microsoft.com/office/drawing/2014/main" id="{6EC31381-F963-7640-B29D-BFA28CDB6395}"/>
              </a:ext>
            </a:extLst>
          </p:cNvPr>
          <p:cNvPicPr>
            <a:picLocks noChangeAspect="1"/>
          </p:cNvPicPr>
          <p:nvPr/>
        </p:nvPicPr>
        <p:blipFill>
          <a:blip r:embed="rId6"/>
          <a:stretch>
            <a:fillRect/>
          </a:stretch>
        </p:blipFill>
        <p:spPr>
          <a:xfrm>
            <a:off x="7825154" y="273735"/>
            <a:ext cx="1017583" cy="737379"/>
          </a:xfrm>
          <a:prstGeom prst="rect">
            <a:avLst/>
          </a:prstGeom>
        </p:spPr>
      </p:pic>
    </p:spTree>
    <p:extLst>
      <p:ext uri="{BB962C8B-B14F-4D97-AF65-F5344CB8AC3E}">
        <p14:creationId xmlns:p14="http://schemas.microsoft.com/office/powerpoint/2010/main" val="300714966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72291" y="315686"/>
            <a:ext cx="8534400" cy="487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2" tIns="45621" rIns="91242" bIns="45621">
            <a:spAutoFit/>
          </a:bodyPr>
          <a:lstStyle>
            <a:lvl1pPr eaLnBrk="0" hangingPunct="0">
              <a:defRPr sz="500">
                <a:solidFill>
                  <a:schemeClr val="tx1"/>
                </a:solidFill>
                <a:latin typeface="Times New Roman" charset="0"/>
                <a:ea typeface="ＭＳ Ｐゴシック" charset="0"/>
                <a:cs typeface="ＭＳ Ｐゴシック" charset="0"/>
              </a:defRPr>
            </a:lvl1pPr>
            <a:lvl2pPr marL="742950" indent="-285750" eaLnBrk="0" hangingPunct="0">
              <a:defRPr sz="500">
                <a:solidFill>
                  <a:schemeClr val="tx1"/>
                </a:solidFill>
                <a:latin typeface="Times New Roman" charset="0"/>
                <a:ea typeface="ＭＳ Ｐゴシック" charset="0"/>
              </a:defRPr>
            </a:lvl2pPr>
            <a:lvl3pPr marL="1143000" indent="-228600" eaLnBrk="0" hangingPunct="0">
              <a:defRPr sz="500">
                <a:solidFill>
                  <a:schemeClr val="tx1"/>
                </a:solidFill>
                <a:latin typeface="Times New Roman" charset="0"/>
                <a:ea typeface="ＭＳ Ｐゴシック" charset="0"/>
              </a:defRPr>
            </a:lvl3pPr>
            <a:lvl4pPr marL="1600200" indent="-228600" eaLnBrk="0" hangingPunct="0">
              <a:defRPr sz="500">
                <a:solidFill>
                  <a:schemeClr val="tx1"/>
                </a:solidFill>
                <a:latin typeface="Times New Roman" charset="0"/>
                <a:ea typeface="ＭＳ Ｐゴシック" charset="0"/>
              </a:defRPr>
            </a:lvl4pPr>
            <a:lvl5pPr marL="2057400" indent="-228600" eaLnBrk="0" hangingPunct="0">
              <a:defRPr sz="5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500">
                <a:solidFill>
                  <a:schemeClr val="tx1"/>
                </a:solidFill>
                <a:latin typeface="Times New Roman" charset="0"/>
                <a:ea typeface="ＭＳ Ｐゴシック" charset="0"/>
              </a:defRPr>
            </a:lvl9pPr>
          </a:lstStyle>
          <a:p>
            <a:pPr algn="ctr" eaLnBrk="1" hangingPunct="1">
              <a:spcAft>
                <a:spcPts val="1200"/>
              </a:spcAft>
            </a:pPr>
            <a:r>
              <a:rPr lang="en-US" sz="2800" b="1" dirty="0">
                <a:solidFill>
                  <a:srgbClr val="9ED3D7"/>
                </a:solidFill>
                <a:latin typeface="Helvetica" charset="0"/>
                <a:cs typeface="Helvetica" charset="0"/>
              </a:rPr>
              <a:t>ASPB - CIMSS Synergy</a:t>
            </a:r>
            <a:endParaRPr lang="en-US" sz="2800" dirty="0">
              <a:solidFill>
                <a:srgbClr val="9ED3D7"/>
              </a:solidFill>
              <a:latin typeface="Helvetica" charset="0"/>
              <a:cs typeface="Helvetica" charset="0"/>
            </a:endParaRPr>
          </a:p>
          <a:p>
            <a:pPr eaLnBrk="1" hangingPunct="1">
              <a:spcBef>
                <a:spcPct val="50000"/>
              </a:spcBef>
              <a:spcAft>
                <a:spcPts val="600"/>
              </a:spcAft>
            </a:pPr>
            <a:r>
              <a:rPr lang="en-US" sz="2200" dirty="0">
                <a:solidFill>
                  <a:srgbClr val="9ED3D7"/>
                </a:solidFill>
                <a:latin typeface="Helvetica" charset="0"/>
                <a:cs typeface="Helvetica" charset="0"/>
              </a:rPr>
              <a:t>The cooperative institute arrangement provides NOAA with a </a:t>
            </a:r>
            <a:r>
              <a:rPr lang="en-US" sz="2200" i="1" dirty="0">
                <a:solidFill>
                  <a:srgbClr val="FF6600"/>
                </a:solidFill>
                <a:latin typeface="Helvetica" charset="0"/>
                <a:cs typeface="Helvetica" charset="0"/>
              </a:rPr>
              <a:t>rich, stable, and flexible research environment to help fulfill the NOAA mission.</a:t>
            </a:r>
            <a:r>
              <a:rPr lang="en-US" sz="2200" dirty="0">
                <a:solidFill>
                  <a:srgbClr val="FFFFFF"/>
                </a:solidFill>
                <a:latin typeface="Helvetica" charset="0"/>
                <a:cs typeface="Helvetica" charset="0"/>
              </a:rPr>
              <a:t>..  </a:t>
            </a:r>
          </a:p>
          <a:p>
            <a:pPr eaLnBrk="1" hangingPunct="1">
              <a:spcBef>
                <a:spcPct val="50000"/>
              </a:spcBef>
              <a:spcAft>
                <a:spcPts val="600"/>
              </a:spcAft>
            </a:pPr>
            <a:r>
              <a:rPr lang="en-US" sz="2200" i="1" dirty="0">
                <a:solidFill>
                  <a:srgbClr val="FF6600"/>
                </a:solidFill>
                <a:latin typeface="Helvetica" charset="0"/>
                <a:cs typeface="Helvetica" charset="0"/>
              </a:rPr>
              <a:t>NOAA scientists collaborate extensively with CIMSS </a:t>
            </a:r>
            <a:r>
              <a:rPr lang="en-US" sz="2200" i="1" dirty="0">
                <a:solidFill>
                  <a:srgbClr val="9ED3D7"/>
                </a:solidFill>
                <a:latin typeface="Helvetica" charset="0"/>
                <a:cs typeface="Helvetica" charset="0"/>
              </a:rPr>
              <a:t>scientists</a:t>
            </a:r>
            <a:r>
              <a:rPr lang="en-US" sz="2200" dirty="0">
                <a:solidFill>
                  <a:srgbClr val="9ED3D7"/>
                </a:solidFill>
                <a:latin typeface="Helvetica" charset="0"/>
                <a:cs typeface="Helvetica" charset="0"/>
              </a:rPr>
              <a:t> on basic research, experimental product development, and the transition of research products to operations.  </a:t>
            </a:r>
          </a:p>
          <a:p>
            <a:pPr eaLnBrk="1" hangingPunct="1">
              <a:spcBef>
                <a:spcPct val="50000"/>
              </a:spcBef>
              <a:spcAft>
                <a:spcPts val="600"/>
              </a:spcAft>
            </a:pPr>
            <a:r>
              <a:rPr lang="en-US" sz="2200" i="1" dirty="0">
                <a:solidFill>
                  <a:srgbClr val="FF6600"/>
                </a:solidFill>
                <a:latin typeface="Helvetica" charset="0"/>
                <a:cs typeface="Helvetica" charset="0"/>
              </a:rPr>
              <a:t>The university environment is conducive to outreach activities</a:t>
            </a:r>
            <a:r>
              <a:rPr lang="en-US" sz="2200" dirty="0">
                <a:solidFill>
                  <a:srgbClr val="9ED3D7"/>
                </a:solidFill>
                <a:latin typeface="Helvetica" charset="0"/>
                <a:cs typeface="Helvetica" charset="0"/>
              </a:rPr>
              <a:t>.  Graduate and undergraduate students are involved in NOAA-funded research.</a:t>
            </a:r>
          </a:p>
          <a:p>
            <a:pPr eaLnBrk="1" hangingPunct="1">
              <a:spcBef>
                <a:spcPct val="50000"/>
              </a:spcBef>
            </a:pPr>
            <a:endParaRPr lang="en-US" sz="1800" dirty="0">
              <a:solidFill>
                <a:srgbClr val="000000"/>
              </a:solidFill>
              <a:latin typeface="Helvetica" charset="0"/>
              <a:cs typeface="Helvetica" charset="0"/>
            </a:endParaRPr>
          </a:p>
        </p:txBody>
      </p:sp>
      <p:pic>
        <p:nvPicPr>
          <p:cNvPr id="47107" name="Picture 4" descr="ctpimgg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4800600"/>
            <a:ext cx="184367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5562600"/>
            <a:ext cx="312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tc_asc_monthl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648" y="4953000"/>
            <a:ext cx="31242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4138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18221717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85581460"/>
              </p:ext>
            </p:extLst>
          </p:nvPr>
        </p:nvGraphicFramePr>
        <p:xfrm>
          <a:off x="280736" y="992721"/>
          <a:ext cx="2892610" cy="3657599"/>
        </p:xfrm>
        <a:graphic>
          <a:graphicData uri="http://schemas.openxmlformats.org/drawingml/2006/table">
            <a:tbl>
              <a:tblPr firstRow="1" bandRow="1"/>
              <a:tblGrid>
                <a:gridCol w="2892610">
                  <a:extLst>
                    <a:ext uri="{9D8B030D-6E8A-4147-A177-3AD203B41FA5}">
                      <a16:colId xmlns="" xmlns:a16="http://schemas.microsoft.com/office/drawing/2014/main" val="20000"/>
                    </a:ext>
                  </a:extLst>
                </a:gridCol>
              </a:tblGrid>
              <a:tr h="295638">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400" dirty="0" smtClean="0">
                          <a:solidFill>
                            <a:schemeClr val="bg1"/>
                          </a:solidFill>
                        </a:rPr>
                        <a:t>ABI L2+ Products</a:t>
                      </a:r>
                      <a:endParaRPr lang="en-US" sz="1400" dirty="0">
                        <a:solidFill>
                          <a:schemeClr val="bg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0"/>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bg2">
                              <a:lumMod val="50000"/>
                            </a:schemeClr>
                          </a:solidFill>
                        </a:rPr>
                        <a:t>Cloud and Moisture Imagery (KPP)</a:t>
                      </a:r>
                      <a:endParaRPr lang="en-US" sz="1400" dirty="0">
                        <a:solidFill>
                          <a:schemeClr val="bg2">
                            <a:lumMod val="50000"/>
                          </a:schemeClr>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1"/>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accent5">
                              <a:lumMod val="75000"/>
                            </a:schemeClr>
                          </a:solidFill>
                        </a:rPr>
                        <a:t>Aerosol Detection (Smoke &amp; Dust)</a:t>
                      </a:r>
                      <a:endParaRPr lang="en-US" sz="1400" dirty="0">
                        <a:solidFill>
                          <a:schemeClr val="accent5">
                            <a:lumMod val="75000"/>
                          </a:schemeClr>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2"/>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accent5">
                              <a:lumMod val="75000"/>
                            </a:schemeClr>
                          </a:solidFill>
                        </a:rPr>
                        <a:t>Aerosol Optical Depth (AOD)</a:t>
                      </a:r>
                      <a:endParaRPr lang="en-US" sz="1400" dirty="0">
                        <a:solidFill>
                          <a:schemeClr val="accent5">
                            <a:lumMod val="75000"/>
                          </a:schemeClr>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3"/>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Clear Sky Mask</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4"/>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Cloud</a:t>
                      </a:r>
                      <a:r>
                        <a:rPr lang="en-US" sz="1400" baseline="0" dirty="0" smtClean="0">
                          <a:solidFill>
                            <a:srgbClr val="10253F"/>
                          </a:solidFill>
                        </a:rPr>
                        <a:t> Particle Size Distribution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5"/>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Cloud</a:t>
                      </a:r>
                      <a:r>
                        <a:rPr lang="en-US" sz="1400" baseline="0" dirty="0" smtClean="0">
                          <a:solidFill>
                            <a:srgbClr val="10253F"/>
                          </a:solidFill>
                        </a:rPr>
                        <a:t> Top Height</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6"/>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Cloud</a:t>
                      </a:r>
                      <a:r>
                        <a:rPr lang="en-US" sz="1400" baseline="0" dirty="0" smtClean="0">
                          <a:solidFill>
                            <a:srgbClr val="10253F"/>
                          </a:solidFill>
                        </a:rPr>
                        <a:t> Top Phase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7"/>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Cloud</a:t>
                      </a:r>
                      <a:r>
                        <a:rPr lang="en-US" sz="1400" baseline="0" dirty="0" smtClean="0">
                          <a:solidFill>
                            <a:srgbClr val="10253F"/>
                          </a:solidFill>
                        </a:rPr>
                        <a:t> Top Pressure</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8"/>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Cloud Top Temperature</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9"/>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Derived Motion Winds</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10"/>
                  </a:ext>
                </a:extLst>
              </a:tr>
              <a:tr h="2956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Derived Stability Indices</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95484690"/>
              </p:ext>
            </p:extLst>
          </p:nvPr>
        </p:nvGraphicFramePr>
        <p:xfrm>
          <a:off x="3176336" y="382239"/>
          <a:ext cx="2903625" cy="4175759"/>
        </p:xfrm>
        <a:graphic>
          <a:graphicData uri="http://schemas.openxmlformats.org/drawingml/2006/table">
            <a:tbl>
              <a:tblPr firstRow="1" bandRow="1"/>
              <a:tblGrid>
                <a:gridCol w="2903625">
                  <a:extLst>
                    <a:ext uri="{9D8B030D-6E8A-4147-A177-3AD203B41FA5}">
                      <a16:colId xmlns="" xmlns:a16="http://schemas.microsoft.com/office/drawing/2014/main" val="20000"/>
                    </a:ext>
                  </a:extLst>
                </a:gridCol>
              </a:tblGrid>
              <a:tr h="292113">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400" dirty="0" smtClean="0">
                          <a:solidFill>
                            <a:srgbClr val="000000"/>
                          </a:solidFill>
                        </a:rPr>
                        <a:t>ABI L2+ Products (</a:t>
                      </a:r>
                      <a:r>
                        <a:rPr lang="en-US" sz="1400" dirty="0" err="1" smtClean="0">
                          <a:solidFill>
                            <a:srgbClr val="000000"/>
                          </a:solidFill>
                        </a:rPr>
                        <a:t>con’t</a:t>
                      </a:r>
                      <a:r>
                        <a:rPr lang="en-US" sz="1400" dirty="0" smtClean="0">
                          <a:solidFill>
                            <a:srgbClr val="000000"/>
                          </a:solidFill>
                        </a:rPr>
                        <a:t>)</a:t>
                      </a:r>
                      <a:endParaRPr lang="en-US" sz="1400" dirty="0">
                        <a:solidFill>
                          <a:srgbClr val="000000"/>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0"/>
                  </a:ext>
                </a:extLst>
              </a:tr>
              <a:tr h="3107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31859C"/>
                          </a:solidFill>
                          <a:latin typeface="Arial" panose="020B0604020202020204" pitchFamily="34" charset="0"/>
                          <a:cs typeface="Arial" panose="020B0604020202020204" pitchFamily="34" charset="0"/>
                        </a:rPr>
                        <a:t>Downward S/W</a:t>
                      </a:r>
                      <a:r>
                        <a:rPr lang="en-US" sz="1400" baseline="0" dirty="0" smtClean="0">
                          <a:solidFill>
                            <a:srgbClr val="31859C"/>
                          </a:solidFill>
                          <a:latin typeface="Arial" panose="020B0604020202020204" pitchFamily="34" charset="0"/>
                          <a:cs typeface="Arial" panose="020B0604020202020204" pitchFamily="34" charset="0"/>
                        </a:rPr>
                        <a:t> Radiation:  Surface</a:t>
                      </a:r>
                      <a:endParaRPr lang="en-US" sz="1400" dirty="0" smtClean="0">
                        <a:solidFill>
                          <a:srgbClr val="31859C"/>
                        </a:solidFill>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1"/>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bg2">
                              <a:lumMod val="75000"/>
                            </a:schemeClr>
                          </a:solidFill>
                        </a:rPr>
                        <a:t>Fire/Hot Spot Characterization</a:t>
                      </a:r>
                      <a:endParaRPr lang="en-US" sz="1400" dirty="0">
                        <a:solidFill>
                          <a:schemeClr val="bg2">
                            <a:lumMod val="75000"/>
                          </a:schemeClr>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2"/>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7375E"/>
                          </a:solidFill>
                        </a:rPr>
                        <a:t>Hurricane</a:t>
                      </a:r>
                      <a:r>
                        <a:rPr lang="en-US" sz="1400" baseline="0" dirty="0" smtClean="0">
                          <a:solidFill>
                            <a:srgbClr val="17375E"/>
                          </a:solidFill>
                        </a:rPr>
                        <a:t> Intensity Estimation</a:t>
                      </a:r>
                      <a:endParaRPr lang="en-US" sz="1400" dirty="0">
                        <a:solidFill>
                          <a:srgbClr val="17375E"/>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3"/>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31859C"/>
                          </a:solidFill>
                        </a:rPr>
                        <a:t>Land Surface Temperature </a:t>
                      </a:r>
                      <a:endParaRPr lang="en-US" sz="1400" dirty="0">
                        <a:solidFill>
                          <a:srgbClr val="31859C"/>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4"/>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chemeClr val="bg2">
                              <a:lumMod val="50000"/>
                            </a:schemeClr>
                          </a:solidFill>
                        </a:rPr>
                        <a:t>Legacy Vertical</a:t>
                      </a:r>
                      <a:r>
                        <a:rPr lang="en-US" sz="1400" baseline="0" dirty="0" smtClean="0">
                          <a:solidFill>
                            <a:schemeClr val="bg2">
                              <a:lumMod val="50000"/>
                            </a:schemeClr>
                          </a:solidFill>
                        </a:rPr>
                        <a:t> Moisture Profile</a:t>
                      </a:r>
                      <a:endParaRPr lang="en-US" sz="1400" dirty="0">
                        <a:solidFill>
                          <a:schemeClr val="bg2">
                            <a:lumMod val="50000"/>
                          </a:schemeClr>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5"/>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rgbClr val="10253F"/>
                          </a:solidFill>
                        </a:rPr>
                        <a:t>Legacy Vertical Temperature Profile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6"/>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31859C"/>
                          </a:solidFill>
                        </a:rPr>
                        <a:t>Rainfall Rate/QPE</a:t>
                      </a:r>
                      <a:endParaRPr lang="en-US" sz="1400" dirty="0">
                        <a:solidFill>
                          <a:srgbClr val="31859C"/>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7"/>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baseline="0" dirty="0" smtClean="0">
                          <a:solidFill>
                            <a:srgbClr val="31859C"/>
                          </a:solidFill>
                        </a:rPr>
                        <a:t>Reflected S/W Radiation:  TOA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8"/>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31859C"/>
                          </a:solidFill>
                        </a:rPr>
                        <a:t>Sea Surface Temperature</a:t>
                      </a:r>
                      <a:endParaRPr lang="en-US" sz="1400" dirty="0">
                        <a:solidFill>
                          <a:srgbClr val="31859C"/>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9"/>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Snow Cover</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10"/>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Total Precipitable Water</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11"/>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Volcanic Ash:  Detection and Height</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1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572226316"/>
              </p:ext>
            </p:extLst>
          </p:nvPr>
        </p:nvGraphicFramePr>
        <p:xfrm>
          <a:off x="283726" y="382540"/>
          <a:ext cx="2892614" cy="609599"/>
        </p:xfrm>
        <a:graphic>
          <a:graphicData uri="http://schemas.openxmlformats.org/drawingml/2006/table">
            <a:tbl>
              <a:tblPr firstRow="1" bandRow="1"/>
              <a:tblGrid>
                <a:gridCol w="2892614">
                  <a:extLst>
                    <a:ext uri="{9D8B030D-6E8A-4147-A177-3AD203B41FA5}">
                      <a16:colId xmlns="" xmlns:a16="http://schemas.microsoft.com/office/drawing/2014/main" val="20000"/>
                    </a:ext>
                  </a:extLst>
                </a:gridCol>
              </a:tblGrid>
              <a:tr h="29963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solidFill>
                            <a:schemeClr val="bg1"/>
                          </a:solidFill>
                          <a:latin typeface="Arial" panose="020B0604020202020204" pitchFamily="34" charset="0"/>
                          <a:cs typeface="Arial" panose="020B0604020202020204" pitchFamily="34" charset="0"/>
                        </a:rPr>
                        <a:t>ABI L1b Product</a:t>
                      </a:r>
                      <a:endParaRPr lang="en-US" sz="1400" dirty="0">
                        <a:solidFill>
                          <a:schemeClr val="bg1"/>
                        </a:solidFill>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0"/>
                  </a:ext>
                </a:extLst>
              </a:tr>
              <a:tr h="2996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400" dirty="0" smtClean="0">
                          <a:solidFill>
                            <a:srgbClr val="10253F"/>
                          </a:solidFill>
                          <a:latin typeface="Arial" panose="020B0604020202020204" pitchFamily="34" charset="0"/>
                          <a:cs typeface="Arial" panose="020B0604020202020204" pitchFamily="34" charset="0"/>
                        </a:rPr>
                        <a:t>Radiances</a:t>
                      </a:r>
                      <a:endParaRPr lang="en-US" sz="1400" dirty="0">
                        <a:solidFill>
                          <a:srgbClr val="10253F"/>
                        </a:solidFill>
                        <a:latin typeface="Arial" panose="020B0604020202020204" pitchFamily="34" charset="0"/>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097996771"/>
              </p:ext>
            </p:extLst>
          </p:nvPr>
        </p:nvGraphicFramePr>
        <p:xfrm>
          <a:off x="6400800" y="382239"/>
          <a:ext cx="2650962" cy="2444306"/>
        </p:xfrm>
        <a:graphic>
          <a:graphicData uri="http://schemas.openxmlformats.org/drawingml/2006/table">
            <a:tbl>
              <a:tblPr firstRow="1" bandRow="1"/>
              <a:tblGrid>
                <a:gridCol w="2650962">
                  <a:extLst>
                    <a:ext uri="{9D8B030D-6E8A-4147-A177-3AD203B41FA5}">
                      <a16:colId xmlns="" xmlns:a16="http://schemas.microsoft.com/office/drawing/2014/main" val="20000"/>
                    </a:ext>
                  </a:extLst>
                </a:gridCol>
              </a:tblGrid>
              <a:tr h="292113">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400" dirty="0" smtClean="0">
                          <a:solidFill>
                            <a:srgbClr val="000000"/>
                          </a:solidFill>
                        </a:rPr>
                        <a:t>ABI (Pathfinders) Products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000"/>
                  </a:ext>
                </a:extLst>
              </a:tr>
              <a:tr h="3107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en-US" sz="1400" baseline="0" dirty="0" smtClean="0">
                          <a:solidFill>
                            <a:srgbClr val="000000"/>
                          </a:solidFill>
                          <a:latin typeface="Arial" panose="020B0604020202020204" pitchFamily="34" charset="0"/>
                          <a:cs typeface="Arial" panose="020B0604020202020204" pitchFamily="34" charset="0"/>
                        </a:rPr>
                        <a:t>Aerosol Particle Size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1"/>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0"/>
                        </a:spcAft>
                      </a:pPr>
                      <a:r>
                        <a:rPr lang="en-US" sz="1400" baseline="0" dirty="0" smtClean="0">
                          <a:solidFill>
                            <a:srgbClr val="10253F"/>
                          </a:solidFill>
                          <a:latin typeface="Arial" panose="020B0604020202020204" pitchFamily="34" charset="0"/>
                          <a:cs typeface="Arial" panose="020B0604020202020204" pitchFamily="34" charset="0"/>
                        </a:rPr>
                        <a:t>Cloud Layers/Heights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2"/>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0"/>
                        </a:spcAft>
                      </a:pPr>
                      <a:r>
                        <a:rPr lang="en-US" sz="1400" baseline="0" dirty="0" smtClean="0">
                          <a:solidFill>
                            <a:srgbClr val="10253F"/>
                          </a:solidFill>
                          <a:latin typeface="Arial" panose="020B0604020202020204" pitchFamily="34" charset="0"/>
                          <a:cs typeface="Arial" panose="020B0604020202020204" pitchFamily="34" charset="0"/>
                        </a:rPr>
                        <a:t>Ice Thickness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3"/>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400" dirty="0" smtClean="0">
                          <a:solidFill>
                            <a:srgbClr val="10253F"/>
                          </a:solidFill>
                        </a:rPr>
                        <a:t>Land Surface Temperature </a:t>
                      </a:r>
                      <a:endParaRPr lang="en-US" sz="1400" dirty="0">
                        <a:solidFill>
                          <a:srgbClr val="10253F"/>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4"/>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0"/>
                        </a:spcAft>
                      </a:pPr>
                      <a:r>
                        <a:rPr lang="en-US" sz="1400" baseline="0" dirty="0" smtClean="0">
                          <a:solidFill>
                            <a:srgbClr val="10253F"/>
                          </a:solidFill>
                          <a:latin typeface="Arial" panose="020B0604020202020204" pitchFamily="34" charset="0"/>
                          <a:cs typeface="Arial" panose="020B0604020202020204" pitchFamily="34" charset="0"/>
                        </a:rPr>
                        <a:t>Low Cloud and Fog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5"/>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0"/>
                        </a:spcAft>
                      </a:pPr>
                      <a:r>
                        <a:rPr lang="en-US" sz="1400" baseline="0" dirty="0" smtClean="0">
                          <a:solidFill>
                            <a:srgbClr val="10253F"/>
                          </a:solidFill>
                          <a:latin typeface="Arial" panose="020B0604020202020204" pitchFamily="34" charset="0"/>
                          <a:cs typeface="Arial" panose="020B0604020202020204" pitchFamily="34" charset="0"/>
                        </a:rPr>
                        <a:t>Ice: Concentration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6"/>
                  </a:ext>
                </a:extLst>
              </a:tr>
              <a:tr h="2967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Aft>
                          <a:spcPts val="0"/>
                        </a:spcAft>
                      </a:pPr>
                      <a:r>
                        <a:rPr lang="en-US" sz="1400" baseline="0" dirty="0" smtClean="0">
                          <a:solidFill>
                            <a:srgbClr val="10253F"/>
                          </a:solidFill>
                          <a:latin typeface="Arial" panose="020B0604020202020204" pitchFamily="34" charset="0"/>
                          <a:cs typeface="Arial" panose="020B0604020202020204" pitchFamily="34" charset="0"/>
                        </a:rPr>
                        <a:t>Ice: Motion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 xmlns:a16="http://schemas.microsoft.com/office/drawing/2014/main" val="10007"/>
                  </a:ext>
                </a:extLst>
              </a:tr>
            </a:tbl>
          </a:graphicData>
        </a:graphic>
      </p:graphicFrame>
      <p:sp>
        <p:nvSpPr>
          <p:cNvPr id="2" name="TextBox 1"/>
          <p:cNvSpPr txBox="1"/>
          <p:nvPr/>
        </p:nvSpPr>
        <p:spPr>
          <a:xfrm>
            <a:off x="398221" y="4876800"/>
            <a:ext cx="8745779" cy="1384995"/>
          </a:xfrm>
          <a:prstGeom prst="rect">
            <a:avLst/>
          </a:prstGeom>
          <a:noFill/>
        </p:spPr>
        <p:txBody>
          <a:bodyPr wrap="none" rtlCol="0">
            <a:spAutoFit/>
          </a:bodyPr>
          <a:lstStyle/>
          <a:p>
            <a:r>
              <a:rPr lang="en-US" sz="2800" dirty="0"/>
              <a:t>GOES-R/16 ABI Level 2 (derived products)</a:t>
            </a:r>
          </a:p>
          <a:p>
            <a:r>
              <a:rPr lang="en-US" sz="2800" dirty="0" smtClean="0"/>
              <a:t>Team Leads or key group members located in Madison, WI</a:t>
            </a:r>
          </a:p>
          <a:p>
            <a:r>
              <a:rPr lang="en-US" sz="2800" dirty="0" smtClean="0"/>
              <a:t>24 out of 31</a:t>
            </a:r>
            <a:endParaRPr lang="en-US" sz="2800" dirty="0"/>
          </a:p>
        </p:txBody>
      </p:sp>
    </p:spTree>
    <p:extLst>
      <p:ext uri="{BB962C8B-B14F-4D97-AF65-F5344CB8AC3E}">
        <p14:creationId xmlns:p14="http://schemas.microsoft.com/office/powerpoint/2010/main" val="5818308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4905464"/>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78436780"/>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a:solidFill>
                  <a:prstClr val="white"/>
                </a:solidFill>
              </a:rPr>
              <a:t>+ others</a:t>
            </a:r>
          </a:p>
        </p:txBody>
      </p:sp>
      <p:sp>
        <p:nvSpPr>
          <p:cNvPr id="10" name="TextBox 9"/>
          <p:cNvSpPr txBox="1"/>
          <p:nvPr/>
        </p:nvSpPr>
        <p:spPr>
          <a:xfrm>
            <a:off x="4495800" y="3276600"/>
            <a:ext cx="4038600" cy="2308324"/>
          </a:xfrm>
          <a:prstGeom prst="rect">
            <a:avLst/>
          </a:prstGeom>
          <a:solidFill>
            <a:schemeClr val="tx1"/>
          </a:solidFill>
        </p:spPr>
        <p:txBody>
          <a:bodyPr wrap="square" rtlCol="0">
            <a:spAutoFit/>
          </a:bodyPr>
          <a:lstStyle/>
          <a:p>
            <a:r>
              <a:rPr lang="en-US" sz="3600" dirty="0" smtClean="0">
                <a:solidFill>
                  <a:srgbClr val="FF0000"/>
                </a:solidFill>
              </a:rPr>
              <a:t>CI involved with over </a:t>
            </a:r>
            <a:r>
              <a:rPr lang="en-US" sz="3600" dirty="0">
                <a:solidFill>
                  <a:srgbClr val="FF0000"/>
                </a:solidFill>
              </a:rPr>
              <a:t>56% </a:t>
            </a:r>
            <a:r>
              <a:rPr lang="en-US" sz="3600" dirty="0" smtClean="0">
                <a:solidFill>
                  <a:srgbClr val="FF0000"/>
                </a:solidFill>
              </a:rPr>
              <a:t>of </a:t>
            </a:r>
            <a:r>
              <a:rPr lang="en-US" sz="3600" dirty="0">
                <a:solidFill>
                  <a:srgbClr val="FF0000"/>
                </a:solidFill>
              </a:rPr>
              <a:t>earth-facing GOES-R </a:t>
            </a:r>
            <a:r>
              <a:rPr lang="en-US" sz="3600" dirty="0" err="1">
                <a:solidFill>
                  <a:srgbClr val="FF0000"/>
                </a:solidFill>
              </a:rPr>
              <a:t>algs</a:t>
            </a:r>
            <a:r>
              <a:rPr lang="en-US" sz="3600" dirty="0">
                <a:solidFill>
                  <a:srgbClr val="FF0000"/>
                </a:solidFill>
              </a:rPr>
              <a:t>.</a:t>
            </a:r>
          </a:p>
        </p:txBody>
      </p:sp>
    </p:spTree>
    <p:extLst>
      <p:ext uri="{BB962C8B-B14F-4D97-AF65-F5344CB8AC3E}">
        <p14:creationId xmlns:p14="http://schemas.microsoft.com/office/powerpoint/2010/main" val="1086628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15</a:t>
            </a:fld>
            <a:endParaRPr lang="en-US"/>
          </a:p>
        </p:txBody>
      </p:sp>
      <p:grpSp>
        <p:nvGrpSpPr>
          <p:cNvPr id="6" name="Group 5"/>
          <p:cNvGrpSpPr/>
          <p:nvPr/>
        </p:nvGrpSpPr>
        <p:grpSpPr>
          <a:xfrm>
            <a:off x="3186793" y="914400"/>
            <a:ext cx="3061607" cy="2667000"/>
            <a:chOff x="2958193" y="838200"/>
            <a:chExt cx="3061607" cy="266700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8193" y="1219200"/>
              <a:ext cx="3061607" cy="2286000"/>
            </a:xfrm>
            <a:prstGeom prst="rect">
              <a:avLst/>
            </a:prstGeom>
          </p:spPr>
        </p:pic>
        <p:sp>
          <p:nvSpPr>
            <p:cNvPr id="8" name="TextBox 7"/>
            <p:cNvSpPr txBox="1"/>
            <p:nvPr/>
          </p:nvSpPr>
          <p:spPr>
            <a:xfrm>
              <a:off x="39624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Satellite</a:t>
              </a:r>
            </a:p>
          </p:txBody>
        </p:sp>
      </p:grpSp>
      <p:grpSp>
        <p:nvGrpSpPr>
          <p:cNvPr id="9" name="Group 8"/>
          <p:cNvGrpSpPr/>
          <p:nvPr/>
        </p:nvGrpSpPr>
        <p:grpSpPr>
          <a:xfrm>
            <a:off x="6385691" y="990600"/>
            <a:ext cx="2758309" cy="2362200"/>
            <a:chOff x="6233291" y="838200"/>
            <a:chExt cx="2758309" cy="236220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291" y="1219200"/>
              <a:ext cx="2758309" cy="1981200"/>
            </a:xfrm>
            <a:prstGeom prst="rect">
              <a:avLst/>
            </a:prstGeom>
          </p:spPr>
        </p:pic>
        <p:sp>
          <p:nvSpPr>
            <p:cNvPr id="11" name="TextBox 10"/>
            <p:cNvSpPr txBox="1"/>
            <p:nvPr/>
          </p:nvSpPr>
          <p:spPr>
            <a:xfrm>
              <a:off x="7162800" y="838200"/>
              <a:ext cx="12192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Radar</a:t>
              </a:r>
            </a:p>
          </p:txBody>
        </p:sp>
      </p:grpSp>
      <p:grpSp>
        <p:nvGrpSpPr>
          <p:cNvPr id="15" name="Group 14"/>
          <p:cNvGrpSpPr/>
          <p:nvPr/>
        </p:nvGrpSpPr>
        <p:grpSpPr>
          <a:xfrm>
            <a:off x="38100" y="762000"/>
            <a:ext cx="3162300" cy="2743199"/>
            <a:chOff x="2819400" y="3581400"/>
            <a:chExt cx="3162300" cy="2743199"/>
          </a:xfrm>
        </p:grpSpPr>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8900" y="3962400"/>
              <a:ext cx="2786100" cy="2362199"/>
            </a:xfrm>
            <a:prstGeom prst="rect">
              <a:avLst/>
            </a:prstGeom>
          </p:spPr>
        </p:pic>
        <p:sp>
          <p:nvSpPr>
            <p:cNvPr id="17" name="TextBox 16"/>
            <p:cNvSpPr txBox="1"/>
            <p:nvPr/>
          </p:nvSpPr>
          <p:spPr>
            <a:xfrm>
              <a:off x="2819400" y="3581400"/>
              <a:ext cx="3162300" cy="369332"/>
            </a:xfrm>
            <a:prstGeom prst="rect">
              <a:avLst/>
            </a:prstGeom>
            <a:noFill/>
          </p:spPr>
          <p:txBody>
            <a:bodyPr wrap="square" rtlCol="0">
              <a:spAutoFit/>
            </a:bodyPr>
            <a:lstStyle/>
            <a:p>
              <a:pPr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High-res Numerical Models</a:t>
              </a:r>
            </a:p>
          </p:txBody>
        </p:sp>
      </p:grpSp>
      <p:sp>
        <p:nvSpPr>
          <p:cNvPr id="23" name="Title 1"/>
          <p:cNvSpPr txBox="1">
            <a:spLocks/>
          </p:cNvSpPr>
          <p:nvPr/>
        </p:nvSpPr>
        <p:spPr>
          <a:xfrm>
            <a:off x="0" y="0"/>
            <a:ext cx="9144000" cy="990600"/>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r>
              <a:rPr lang="en-US" sz="3200" dirty="0" smtClean="0">
                <a:solidFill>
                  <a:schemeClr val="tx2"/>
                </a:solidFill>
              </a:rPr>
              <a:t>Problem: Converting “Big Data” to Information</a:t>
            </a:r>
            <a:endParaRPr lang="en-US" sz="3200" dirty="0">
              <a:solidFill>
                <a:schemeClr val="tx2"/>
              </a:solidFill>
            </a:endParaRPr>
          </a:p>
        </p:txBody>
      </p:sp>
      <p:sp>
        <p:nvSpPr>
          <p:cNvPr id="24" name="TextBox 23"/>
          <p:cNvSpPr txBox="1"/>
          <p:nvPr/>
        </p:nvSpPr>
        <p:spPr>
          <a:xfrm>
            <a:off x="0" y="3429000"/>
            <a:ext cx="3505200" cy="677108"/>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1). Storm Environmen</a:t>
            </a:r>
            <a:r>
              <a:rPr lang="en-US" sz="2400" b="1" dirty="0">
                <a:solidFill>
                  <a:srgbClr val="FFFFFF"/>
                </a:solidFill>
                <a:effectLst>
                  <a:outerShdw blurRad="50800" dist="38100" dir="2700000" algn="tl" rotWithShape="0">
                    <a:srgbClr val="000000">
                      <a:alpha val="43000"/>
                    </a:srgbClr>
                  </a:outerShdw>
                </a:effectLst>
                <a:latin typeface="Arial" pitchFamily="34" charset="0"/>
              </a:rPr>
              <a:t>t</a:t>
            </a:r>
          </a:p>
          <a:p>
            <a:pPr algn="ctr" fontAlgn="base">
              <a:spcBef>
                <a:spcPct val="0"/>
              </a:spcBef>
              <a:spcAft>
                <a:spcPct val="0"/>
              </a:spcAft>
            </a:pPr>
            <a:r>
              <a:rPr lang="en-US" sz="1400" b="1" dirty="0">
                <a:solidFill>
                  <a:srgbClr val="FFFFFF"/>
                </a:solidFill>
                <a:effectLst>
                  <a:outerShdw blurRad="50800" dist="38100" dir="2700000" algn="tl" rotWithShape="0">
                    <a:srgbClr val="000000">
                      <a:alpha val="43000"/>
                    </a:srgbClr>
                  </a:outerShdw>
                </a:effectLst>
                <a:latin typeface="Arial" pitchFamily="34" charset="0"/>
              </a:rPr>
              <a:t>(Energetics of atmosphere)</a:t>
            </a:r>
          </a:p>
        </p:txBody>
      </p:sp>
      <p:sp>
        <p:nvSpPr>
          <p:cNvPr id="25" name="TextBox 24"/>
          <p:cNvSpPr txBox="1"/>
          <p:nvPr/>
        </p:nvSpPr>
        <p:spPr>
          <a:xfrm>
            <a:off x="6629400" y="3352800"/>
            <a:ext cx="2514600" cy="400110"/>
          </a:xfrm>
          <a:prstGeom prst="rect">
            <a:avLst/>
          </a:prstGeom>
          <a:noFill/>
        </p:spPr>
        <p:txBody>
          <a:bodyPr wrap="square" rtlCol="0">
            <a:spAutoFit/>
          </a:bodyPr>
          <a:lstStyle/>
          <a:p>
            <a:pPr fontAlgn="base">
              <a:spcBef>
                <a:spcPct val="0"/>
              </a:spcBef>
              <a:spcAft>
                <a:spcPct val="0"/>
              </a:spcAft>
            </a:pPr>
            <a:r>
              <a:rPr lang="en-US" sz="2000" b="1" dirty="0">
                <a:solidFill>
                  <a:srgbClr val="FFFFFF"/>
                </a:solidFill>
                <a:effectLst>
                  <a:outerShdw blurRad="50800" dist="38100" dir="2700000" algn="tl" rotWithShape="0">
                    <a:srgbClr val="000000">
                      <a:alpha val="43000"/>
                    </a:srgbClr>
                  </a:outerShdw>
                </a:effectLst>
                <a:latin typeface="Arial" pitchFamily="34" charset="0"/>
              </a:rPr>
              <a:t>3). Radar Intensity</a:t>
            </a:r>
          </a:p>
        </p:txBody>
      </p:sp>
      <p:sp>
        <p:nvSpPr>
          <p:cNvPr id="26" name="TextBox 25"/>
          <p:cNvSpPr txBox="1"/>
          <p:nvPr/>
        </p:nvSpPr>
        <p:spPr>
          <a:xfrm>
            <a:off x="3048000" y="3505200"/>
            <a:ext cx="3581400" cy="646331"/>
          </a:xfrm>
          <a:prstGeom prst="rect">
            <a:avLst/>
          </a:prstGeom>
          <a:noFill/>
        </p:spPr>
        <p:txBody>
          <a:bodyPr wrap="square" rtlCol="0">
            <a:spAutoFit/>
          </a:bodyPr>
          <a:lstStyle/>
          <a:p>
            <a:pPr fontAlgn="base">
              <a:spcBef>
                <a:spcPct val="0"/>
              </a:spcBef>
              <a:spcAft>
                <a:spcPct val="0"/>
              </a:spcAft>
            </a:pPr>
            <a:r>
              <a:rPr lang="en-US" b="1" dirty="0">
                <a:solidFill>
                  <a:srgbClr val="FFFFFF"/>
                </a:solidFill>
                <a:effectLst>
                  <a:outerShdw blurRad="50800" dist="38100" dir="2700000" algn="tl" rotWithShape="0">
                    <a:srgbClr val="000000">
                      <a:alpha val="43000"/>
                    </a:srgbClr>
                  </a:outerShdw>
                </a:effectLst>
                <a:latin typeface="Arial" pitchFamily="34" charset="0"/>
              </a:rPr>
              <a:t>2). Development of clouds in time captured by GOES</a:t>
            </a:r>
          </a:p>
        </p:txBody>
      </p:sp>
      <p:sp>
        <p:nvSpPr>
          <p:cNvPr id="27" name="Left Brace 26"/>
          <p:cNvSpPr/>
          <p:nvPr/>
        </p:nvSpPr>
        <p:spPr>
          <a:xfrm rot="16200000">
            <a:off x="4191000" y="152400"/>
            <a:ext cx="609600" cy="83820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a:solidFill>
                <a:prstClr val="white"/>
              </a:solidFill>
            </a:endParaRPr>
          </a:p>
        </p:txBody>
      </p:sp>
      <p:sp>
        <p:nvSpPr>
          <p:cNvPr id="28" name="TextBox 27"/>
          <p:cNvSpPr txBox="1"/>
          <p:nvPr/>
        </p:nvSpPr>
        <p:spPr>
          <a:xfrm>
            <a:off x="533400" y="4800600"/>
            <a:ext cx="8153400" cy="954107"/>
          </a:xfrm>
          <a:prstGeom prst="rect">
            <a:avLst/>
          </a:prstGeom>
          <a:noFill/>
        </p:spPr>
        <p:txBody>
          <a:bodyPr wrap="square" rtlCol="0">
            <a:spAutoFit/>
          </a:bodyPr>
          <a:lstStyle/>
          <a:p>
            <a:pPr fontAlgn="base">
              <a:spcBef>
                <a:spcPct val="0"/>
              </a:spcBef>
              <a:spcAft>
                <a:spcPct val="0"/>
              </a:spcAft>
            </a:pPr>
            <a:r>
              <a:rPr lang="en-US" sz="2800" i="1" dirty="0">
                <a:solidFill>
                  <a:srgbClr val="000090"/>
                </a:solidFill>
                <a:latin typeface="Arial" pitchFamily="34" charset="0"/>
              </a:rPr>
              <a:t>Probability a developing thunderstorm will produce severe weather in the future (up to 60 minutes)</a:t>
            </a:r>
          </a:p>
        </p:txBody>
      </p:sp>
      <p:sp>
        <p:nvSpPr>
          <p:cNvPr id="18" name="TextBox 17"/>
          <p:cNvSpPr txBox="1"/>
          <p:nvPr/>
        </p:nvSpPr>
        <p:spPr>
          <a:xfrm>
            <a:off x="373278" y="5791200"/>
            <a:ext cx="8773931" cy="646331"/>
          </a:xfrm>
          <a:prstGeom prst="rect">
            <a:avLst/>
          </a:prstGeom>
          <a:noFill/>
        </p:spPr>
        <p:txBody>
          <a:bodyPr wrap="none" rtlCol="0">
            <a:spAutoFit/>
          </a:bodyPr>
          <a:lstStyle/>
          <a:p>
            <a:r>
              <a:rPr lang="en-US" sz="3600" dirty="0" smtClean="0">
                <a:solidFill>
                  <a:srgbClr val="FF0000"/>
                </a:solidFill>
              </a:rPr>
              <a:t>Some examples of success provided at end….</a:t>
            </a:r>
            <a:endParaRPr lang="en-US" sz="3600" dirty="0">
              <a:solidFill>
                <a:srgbClr val="FF0000"/>
              </a:solidFill>
            </a:endParaRPr>
          </a:p>
        </p:txBody>
      </p:sp>
    </p:spTree>
    <p:extLst>
      <p:ext uri="{BB962C8B-B14F-4D97-AF65-F5344CB8AC3E}">
        <p14:creationId xmlns:p14="http://schemas.microsoft.com/office/powerpoint/2010/main" val="943559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3167" y="-151785"/>
            <a:ext cx="7100929" cy="1158240"/>
          </a:xfrm>
        </p:spPr>
        <p:txBody>
          <a:bodyPr/>
          <a:lstStyle/>
          <a:p>
            <a:pPr eaLnBrk="1" hangingPunct="1">
              <a:defRPr/>
            </a:pPr>
            <a:r>
              <a:rPr lang="en-US" sz="3200" b="1" dirty="0" smtClean="0">
                <a:solidFill>
                  <a:schemeClr val="tx1"/>
                </a:solidFill>
                <a:effectLst>
                  <a:outerShdw blurRad="38100" dist="38100" dir="2700000" algn="tl">
                    <a:srgbClr val="000000">
                      <a:alpha val="43137"/>
                    </a:srgbClr>
                  </a:outerShdw>
                </a:effectLst>
              </a:rPr>
              <a:t>Training and User Education Materials</a:t>
            </a:r>
          </a:p>
        </p:txBody>
      </p:sp>
      <p:sp>
        <p:nvSpPr>
          <p:cNvPr id="12" name="Rectangle 11"/>
          <p:cNvSpPr/>
          <p:nvPr/>
        </p:nvSpPr>
        <p:spPr>
          <a:xfrm>
            <a:off x="2893882" y="685800"/>
            <a:ext cx="3103491" cy="3868751"/>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Online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How Satellite Observations Impact NWP</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ABI: Next Generation Satellite Imaging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Benefits of Next-Generation Environmental Monitoring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Satellite Hydrology and Meteorology for Forecasters (SHyMet)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SPoRT product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VISIT Training Resources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Commerce Learning </a:t>
            </a:r>
            <a:r>
              <a:rPr lang="en-US" sz="1400" dirty="0" smtClean="0">
                <a:solidFill>
                  <a:prstClr val="white"/>
                </a:solidFill>
              </a:rPr>
              <a:t>Center</a:t>
            </a:r>
          </a:p>
          <a:p>
            <a:pPr marL="171450" indent="-171450" fontAlgn="base">
              <a:spcBef>
                <a:spcPct val="20000"/>
              </a:spcBef>
              <a:spcAft>
                <a:spcPts val="600"/>
              </a:spcAft>
              <a:buFont typeface="Arial" panose="020B0604020202020204" pitchFamily="34" charset="0"/>
              <a:buChar char="•"/>
              <a:defRPr/>
            </a:pPr>
            <a:r>
              <a:rPr lang="en-US" sz="1400" dirty="0" smtClean="0">
                <a:solidFill>
                  <a:prstClr val="white"/>
                </a:solidFill>
              </a:rPr>
              <a:t>ABI Band Fact Sheets</a:t>
            </a:r>
            <a:endParaRPr lang="en-US" sz="1400" dirty="0">
              <a:solidFill>
                <a:prstClr val="white"/>
              </a:solidFill>
            </a:endParaRPr>
          </a:p>
        </p:txBody>
      </p:sp>
      <p:sp>
        <p:nvSpPr>
          <p:cNvPr id="10" name="Rectangle 9"/>
          <p:cNvSpPr/>
          <p:nvPr/>
        </p:nvSpPr>
        <p:spPr>
          <a:xfrm>
            <a:off x="2970018" y="4610397"/>
            <a:ext cx="2951218" cy="2095958"/>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Printed Materials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Fact Sheets (18)</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User Readiness Plan</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GRB Downlink Specifications and Product Users Guide</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Proving Ground Demonstration Final Reports and Annual Reports</a:t>
            </a:r>
          </a:p>
        </p:txBody>
      </p:sp>
      <p:sp>
        <p:nvSpPr>
          <p:cNvPr id="11"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16</a:t>
            </a:fld>
            <a:endParaRPr lang="en-US" dirty="0">
              <a:solidFill>
                <a:prstClr val="white"/>
              </a:solidFill>
            </a:endParaRP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56" y="4279726"/>
            <a:ext cx="2500607" cy="1875455"/>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31750"/>
          </a:effectLst>
          <a:scene3d>
            <a:camera prst="isometricOffAxis2Lef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110" y="763366"/>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875" y="4114800"/>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356" y="1162800"/>
            <a:ext cx="2579475" cy="1934606"/>
          </a:xfrm>
          <a:prstGeom prst="rect">
            <a:avLst/>
          </a:prstGeom>
          <a:effectLst>
            <a:glow rad="139700">
              <a:srgbClr val="FFFF00">
                <a:alpha val="40000"/>
              </a:srgbClr>
            </a:glow>
          </a:effectLst>
          <a:scene3d>
            <a:camera prst="isometricOffAxis1Right"/>
            <a:lightRig rig="threePt" dir="t"/>
          </a:scene3d>
        </p:spPr>
      </p:pic>
      <p:sp>
        <p:nvSpPr>
          <p:cNvPr id="14" name="TextBox 13"/>
          <p:cNvSpPr txBox="1"/>
          <p:nvPr/>
        </p:nvSpPr>
        <p:spPr>
          <a:xfrm>
            <a:off x="237540" y="3805888"/>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5727" y="654273"/>
            <a:ext cx="2510922" cy="3235484"/>
          </a:xfrm>
          <a:prstGeom prst="rect">
            <a:avLst/>
          </a:prstGeom>
          <a:scene3d>
            <a:camera prst="isometricLeftDown">
              <a:rot lat="600000" lon="2700000" rev="0"/>
            </a:camera>
            <a:lightRig rig="threePt" dir="t"/>
          </a:scene3d>
        </p:spPr>
      </p:pic>
    </p:spTree>
    <p:extLst>
      <p:ext uri="{BB962C8B-B14F-4D97-AF65-F5344CB8AC3E}">
        <p14:creationId xmlns:p14="http://schemas.microsoft.com/office/powerpoint/2010/main" val="4221161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40000"/>
                    <a:lumOff val="60000"/>
                  </a:schemeClr>
                </a:solidFill>
              </a:rPr>
              <a:t>Making a better bridge or slinky</a:t>
            </a:r>
            <a:endParaRPr lang="en-US" dirty="0">
              <a:solidFill>
                <a:schemeClr val="accent5">
                  <a:lumMod val="40000"/>
                  <a:lumOff val="60000"/>
                </a:schemeClr>
              </a:solidFill>
            </a:endParaRPr>
          </a:p>
        </p:txBody>
      </p:sp>
      <p:sp>
        <p:nvSpPr>
          <p:cNvPr id="3" name="Slide Number Placeholder 2"/>
          <p:cNvSpPr>
            <a:spLocks noGrp="1"/>
          </p:cNvSpPr>
          <p:nvPr>
            <p:ph type="sldNum" sz="quarter" idx="12"/>
          </p:nvPr>
        </p:nvSpPr>
        <p:spPr/>
        <p:txBody>
          <a:bodyPr/>
          <a:lstStyle/>
          <a:p>
            <a:pPr>
              <a:defRPr/>
            </a:pPr>
            <a:fld id="{93880D5D-487B-49EF-ADB5-2AA03D04BA24}" type="slidenum">
              <a:rPr lang="en-US" smtClean="0">
                <a:solidFill>
                  <a:prstClr val="black"/>
                </a:solidFill>
              </a:rPr>
              <a:pPr>
                <a:defRPr/>
              </a:pPr>
              <a:t>17</a:t>
            </a:fld>
            <a:endParaRPr lang="en-US" dirty="0">
              <a:solidFill>
                <a:prstClr val="black"/>
              </a:solidFill>
            </a:endParaRPr>
          </a:p>
        </p:txBody>
      </p:sp>
      <p:sp>
        <p:nvSpPr>
          <p:cNvPr id="4" name="TextBox 3"/>
          <p:cNvSpPr txBox="1"/>
          <p:nvPr/>
        </p:nvSpPr>
        <p:spPr>
          <a:xfrm>
            <a:off x="533400" y="1295400"/>
            <a:ext cx="8305800" cy="4893647"/>
          </a:xfrm>
          <a:prstGeom prst="rect">
            <a:avLst/>
          </a:prstGeom>
          <a:noFill/>
        </p:spPr>
        <p:txBody>
          <a:bodyPr wrap="square" rtlCol="0">
            <a:spAutoFit/>
          </a:bodyPr>
          <a:lstStyle/>
          <a:p>
            <a:r>
              <a:rPr lang="en-US" sz="2400" dirty="0">
                <a:solidFill>
                  <a:srgbClr val="FFFF00"/>
                </a:solidFill>
              </a:rPr>
              <a:t>NOAA has invested in monolithic ground systems that have taken away all ability for dynamic user-inspired science driven products or processing.</a:t>
            </a:r>
          </a:p>
          <a:p>
            <a:r>
              <a:rPr lang="en-US" sz="2400" dirty="0">
                <a:solidFill>
                  <a:srgbClr val="FFFF00"/>
                </a:solidFill>
              </a:rPr>
              <a:t> </a:t>
            </a:r>
          </a:p>
          <a:p>
            <a:r>
              <a:rPr lang="en-US" sz="2400" dirty="0" smtClean="0">
                <a:solidFill>
                  <a:srgbClr val="FFFF00"/>
                </a:solidFill>
              </a:rPr>
              <a:t>Universities, </a:t>
            </a:r>
            <a:r>
              <a:rPr lang="en-US" sz="2400" dirty="0">
                <a:solidFill>
                  <a:srgbClr val="FFFF00"/>
                </a:solidFill>
              </a:rPr>
              <a:t>like </a:t>
            </a:r>
            <a:r>
              <a:rPr lang="en-US" sz="2400" dirty="0" smtClean="0">
                <a:solidFill>
                  <a:srgbClr val="FFFF00"/>
                </a:solidFill>
              </a:rPr>
              <a:t>UW-Madison, </a:t>
            </a:r>
            <a:r>
              <a:rPr lang="en-US" sz="2400" dirty="0">
                <a:solidFill>
                  <a:srgbClr val="FFFF00"/>
                </a:solidFill>
              </a:rPr>
              <a:t>often are the source of the original algorithms that become part of the baseline processing of these large ground systems and have extensive interactions with NOAA's users.</a:t>
            </a:r>
          </a:p>
          <a:p>
            <a:r>
              <a:rPr lang="en-US" sz="2400" dirty="0">
                <a:solidFill>
                  <a:srgbClr val="FFFF00"/>
                </a:solidFill>
              </a:rPr>
              <a:t> </a:t>
            </a:r>
          </a:p>
          <a:p>
            <a:r>
              <a:rPr lang="en-US" sz="2400" dirty="0">
                <a:solidFill>
                  <a:srgbClr val="FFFF00"/>
                </a:solidFill>
              </a:rPr>
              <a:t>Universities would therefore be ideal places for demonstrating new or evolved products and applications.  They could be small "o" operational centers that are not encumbered by the requirements of the big "O" operational centers.  </a:t>
            </a:r>
          </a:p>
        </p:txBody>
      </p:sp>
    </p:spTree>
    <p:extLst>
      <p:ext uri="{BB962C8B-B14F-4D97-AF65-F5344CB8AC3E}">
        <p14:creationId xmlns:p14="http://schemas.microsoft.com/office/powerpoint/2010/main" val="17179730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accent5"/>
                </a:solidFill>
              </a:rPr>
              <a:t>Summary</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18</a:t>
            </a:fld>
            <a:endParaRPr lang="en-US"/>
          </a:p>
        </p:txBody>
      </p:sp>
      <p:sp>
        <p:nvSpPr>
          <p:cNvPr id="4" name="TextBox 3"/>
          <p:cNvSpPr txBox="1"/>
          <p:nvPr/>
        </p:nvSpPr>
        <p:spPr>
          <a:xfrm>
            <a:off x="457200" y="1244843"/>
            <a:ext cx="8305800" cy="5632310"/>
          </a:xfrm>
          <a:prstGeom prst="rect">
            <a:avLst/>
          </a:prstGeom>
          <a:noFill/>
        </p:spPr>
        <p:txBody>
          <a:bodyPr wrap="square" rtlCol="0">
            <a:spAutoFit/>
          </a:bodyPr>
          <a:lstStyle/>
          <a:p>
            <a:r>
              <a:rPr lang="en-US" sz="2400" dirty="0" smtClean="0">
                <a:solidFill>
                  <a:srgbClr val="FFFF00"/>
                </a:solidFill>
              </a:rPr>
              <a:t>The CIs are research communities that include NOAA and University scientists, the </a:t>
            </a:r>
            <a:r>
              <a:rPr lang="en-US" sz="2400" dirty="0">
                <a:solidFill>
                  <a:srgbClr val="FFFF00"/>
                </a:solidFill>
              </a:rPr>
              <a:t>core </a:t>
            </a:r>
            <a:r>
              <a:rPr lang="en-US" sz="2400" dirty="0" smtClean="0">
                <a:solidFill>
                  <a:srgbClr val="FFFF00"/>
                </a:solidFill>
              </a:rPr>
              <a:t>to the successful relationship, and key success in transitioning research to operations is </a:t>
            </a:r>
            <a:r>
              <a:rPr lang="en-US" sz="2400" dirty="0">
                <a:solidFill>
                  <a:srgbClr val="FFFF00"/>
                </a:solidFill>
              </a:rPr>
              <a:t>“collaboration”</a:t>
            </a:r>
            <a:r>
              <a:rPr lang="en-US" sz="2400" dirty="0" smtClean="0">
                <a:solidFill>
                  <a:srgbClr val="FFFF00"/>
                </a:solidFill>
              </a:rPr>
              <a:t>.</a:t>
            </a:r>
          </a:p>
          <a:p>
            <a:endParaRPr lang="en-US" sz="2400" dirty="0">
              <a:solidFill>
                <a:srgbClr val="FFFF00"/>
              </a:solidFill>
            </a:endParaRPr>
          </a:p>
          <a:p>
            <a:r>
              <a:rPr lang="en-US" sz="2400" dirty="0">
                <a:solidFill>
                  <a:srgbClr val="FFFF00"/>
                </a:solidFill>
              </a:rPr>
              <a:t>The successful R2O culture requires the operations side to invest in new research and development that will ultimately support their mission. </a:t>
            </a:r>
          </a:p>
          <a:p>
            <a:endParaRPr lang="en-US" sz="2400" dirty="0">
              <a:solidFill>
                <a:srgbClr val="FFFF00"/>
              </a:solidFill>
            </a:endParaRPr>
          </a:p>
          <a:p>
            <a:r>
              <a:rPr lang="en-US" sz="2400" dirty="0">
                <a:solidFill>
                  <a:srgbClr val="FFFF00"/>
                </a:solidFill>
              </a:rPr>
              <a:t>Research side </a:t>
            </a:r>
            <a:r>
              <a:rPr lang="en-US" sz="2400" dirty="0" smtClean="0">
                <a:solidFill>
                  <a:srgbClr val="FFFF00"/>
                </a:solidFill>
              </a:rPr>
              <a:t>is open </a:t>
            </a:r>
            <a:r>
              <a:rPr lang="en-US" sz="2400" dirty="0">
                <a:solidFill>
                  <a:srgbClr val="FFFF00"/>
                </a:solidFill>
              </a:rPr>
              <a:t>to understanding why </a:t>
            </a:r>
            <a:r>
              <a:rPr lang="en-US" sz="2400" dirty="0" smtClean="0">
                <a:solidFill>
                  <a:srgbClr val="FFFF00"/>
                </a:solidFill>
              </a:rPr>
              <a:t>operations make </a:t>
            </a:r>
            <a:r>
              <a:rPr lang="en-US" sz="2400" dirty="0">
                <a:solidFill>
                  <a:srgbClr val="FFFF00"/>
                </a:solidFill>
              </a:rPr>
              <a:t>certain requests, and how operations is leveraging research outputs. </a:t>
            </a:r>
            <a:endParaRPr lang="en-US" sz="2400" dirty="0" smtClean="0">
              <a:solidFill>
                <a:srgbClr val="FFFF00"/>
              </a:solidFill>
            </a:endParaRPr>
          </a:p>
          <a:p>
            <a:endParaRPr lang="en-US" sz="2400" dirty="0">
              <a:solidFill>
                <a:srgbClr val="FFFF00"/>
              </a:solidFill>
            </a:endParaRPr>
          </a:p>
          <a:p>
            <a:r>
              <a:rPr lang="en-US" sz="2400" dirty="0" smtClean="0">
                <a:solidFill>
                  <a:srgbClr val="FFFF00"/>
                </a:solidFill>
              </a:rPr>
              <a:t>Not just algorithms</a:t>
            </a:r>
            <a:endParaRPr lang="en-US" sz="2400" dirty="0">
              <a:solidFill>
                <a:srgbClr val="FFFF00"/>
              </a:solidFill>
            </a:endParaRPr>
          </a:p>
          <a:p>
            <a:endParaRPr lang="en-US" sz="2400" dirty="0">
              <a:solidFill>
                <a:srgbClr val="DAEDEF"/>
              </a:solidFill>
            </a:endParaRPr>
          </a:p>
        </p:txBody>
      </p:sp>
    </p:spTree>
    <p:extLst>
      <p:ext uri="{BB962C8B-B14F-4D97-AF65-F5344CB8AC3E}">
        <p14:creationId xmlns:p14="http://schemas.microsoft.com/office/powerpoint/2010/main" val="19066388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7_12_47_788_npp.15224.1322_DNB.jpg"/>
          <p:cNvPicPr>
            <a:picLocks noChangeAspect="1"/>
          </p:cNvPicPr>
          <p:nvPr/>
        </p:nvPicPr>
        <p:blipFill>
          <a:blip r:embed="rId2" cstate="screen">
            <a:lum bright="10000" contrast="10000"/>
            <a:extLst>
              <a:ext uri="{28A0092B-C50C-407E-A947-70E740481C1C}">
                <a14:useLocalDpi xmlns:a14="http://schemas.microsoft.com/office/drawing/2010/main"/>
              </a:ext>
            </a:extLst>
          </a:blip>
          <a:stretch>
            <a:fillRect/>
          </a:stretch>
        </p:blipFill>
        <p:spPr>
          <a:xfrm>
            <a:off x="4648200" y="990600"/>
            <a:ext cx="2667000" cy="2667000"/>
          </a:xfrm>
          <a:prstGeom prst="rect">
            <a:avLst/>
          </a:prstGeom>
        </p:spPr>
      </p:pic>
      <p:sp>
        <p:nvSpPr>
          <p:cNvPr id="7" name="Slide Number Placeholder 1"/>
          <p:cNvSpPr>
            <a:spLocks noGrp="1"/>
          </p:cNvSpPr>
          <p:nvPr>
            <p:ph type="sldNum" sz="quarter" idx="12"/>
          </p:nvPr>
        </p:nvSpPr>
        <p:spPr>
          <a:xfrm>
            <a:off x="8153400" y="6416675"/>
            <a:ext cx="762000" cy="365125"/>
          </a:xfrm>
        </p:spPr>
        <p:txBody>
          <a:bodyPr/>
          <a:lstStyle/>
          <a:p>
            <a:fld id="{B88542A7-E194-41BE-82C8-2F00E215C8E3}" type="slidenum">
              <a:rPr lang="en-US" smtClean="0"/>
              <a:pPr/>
              <a:t>19</a:t>
            </a:fld>
            <a:endParaRPr lang="en-US" dirty="0"/>
          </a:p>
        </p:txBody>
      </p:sp>
      <p:pic>
        <p:nvPicPr>
          <p:cNvPr id="8" name="Picture 7" descr="http://www.st.nmfs.noaa.gov/nauplius/media/images/logo_noaa.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34400" y="41211"/>
            <a:ext cx="571437" cy="57143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057400" y="0"/>
            <a:ext cx="5715000" cy="914400"/>
          </a:xfrm>
          <a:prstGeom prst="rect">
            <a:avLst/>
          </a:prstGeom>
        </p:spPr>
        <p:txBody>
          <a:bodyPr vert="horz" anchor="ctr">
            <a:normAutofit fontScale="90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600" dirty="0" smtClean="0">
                <a:solidFill>
                  <a:srgbClr val="BADDE1"/>
                </a:solidFill>
              </a:rPr>
              <a:t>Improving the Display </a:t>
            </a:r>
          </a:p>
          <a:p>
            <a:r>
              <a:rPr lang="en-US" sz="3600" dirty="0" smtClean="0">
                <a:solidFill>
                  <a:srgbClr val="BADDE1"/>
                </a:solidFill>
              </a:rPr>
              <a:t>of DNB Imagery</a:t>
            </a:r>
            <a:endParaRPr lang="en-US" sz="3600" dirty="0">
              <a:solidFill>
                <a:srgbClr val="BADDE1"/>
              </a:solidFill>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00" y="76200"/>
            <a:ext cx="885220" cy="304800"/>
          </a:xfrm>
          <a:prstGeom prst="rect">
            <a:avLst/>
          </a:prstGeom>
        </p:spPr>
      </p:pic>
      <p:pic>
        <p:nvPicPr>
          <p:cNvPr id="13" name="Picture 12" descr="avatar_87ef293cd61b_1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00" y="0"/>
            <a:ext cx="533400" cy="533400"/>
          </a:xfrm>
          <a:prstGeom prst="rect">
            <a:avLst/>
          </a:prstGeom>
        </p:spPr>
      </p:pic>
      <p:pic>
        <p:nvPicPr>
          <p:cNvPr id="14" name="Picture 13" descr="CIRA_logo-NEW_2015.rgb.2x0.7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 y="0"/>
            <a:ext cx="1112002" cy="457200"/>
          </a:xfrm>
          <a:prstGeom prst="rect">
            <a:avLst/>
          </a:prstGeom>
        </p:spPr>
      </p:pic>
      <p:pic>
        <p:nvPicPr>
          <p:cNvPr id="15" name="Picture 14" descr="cimss-logo.png"/>
          <p:cNvPicPr>
            <a:picLocks noChangeAspect="1"/>
          </p:cNvPicPr>
          <p:nvPr/>
        </p:nvPicPr>
        <p:blipFill>
          <a:blip r:embed="rId7" cstate="print"/>
          <a:stretch>
            <a:fillRect/>
          </a:stretch>
        </p:blipFill>
        <p:spPr>
          <a:xfrm>
            <a:off x="1201623" y="0"/>
            <a:ext cx="689955" cy="457200"/>
          </a:xfrm>
          <a:prstGeom prst="rect">
            <a:avLst/>
          </a:prstGeom>
        </p:spPr>
      </p:pic>
      <p:sp>
        <p:nvSpPr>
          <p:cNvPr id="17" name="Content Placeholder 2"/>
          <p:cNvSpPr txBox="1">
            <a:spLocks/>
          </p:cNvSpPr>
          <p:nvPr/>
        </p:nvSpPr>
        <p:spPr>
          <a:xfrm>
            <a:off x="148956" y="1143000"/>
            <a:ext cx="4423044" cy="5410200"/>
          </a:xfrm>
          <a:prstGeom prst="rect">
            <a:avLst/>
          </a:prstGeom>
        </p:spPr>
        <p:txBody>
          <a:bodyPr>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r>
              <a:rPr kumimoji="0" lang="en-US" sz="2400" b="0" i="0" u="none" strike="noStrike" kern="1200" cap="none" spc="0" normalizeH="0" baseline="0" noProof="0" dirty="0" smtClean="0">
                <a:ln>
                  <a:noFill/>
                </a:ln>
                <a:solidFill>
                  <a:srgbClr val="BADDE1"/>
                </a:solidFill>
                <a:effectLst/>
                <a:uLnTx/>
                <a:uFillTx/>
                <a:latin typeface="+mn-lt"/>
                <a:ea typeface="+mn-ea"/>
                <a:cs typeface="+mn-cs"/>
              </a:rPr>
              <a:t>The VIIRS Day/Night Band (DNB) is a revolution for forecasters, offering visible</a:t>
            </a:r>
            <a:r>
              <a:rPr kumimoji="0" lang="en-US" sz="2400" b="0" i="0" u="none" strike="noStrike" kern="1200" cap="none" spc="0" normalizeH="0" noProof="0" dirty="0" smtClean="0">
                <a:ln>
                  <a:noFill/>
                </a:ln>
                <a:solidFill>
                  <a:srgbClr val="BADDE1"/>
                </a:solidFill>
                <a:effectLst/>
                <a:uLnTx/>
                <a:uFillTx/>
                <a:latin typeface="+mn-lt"/>
                <a:ea typeface="+mn-ea"/>
                <a:cs typeface="+mn-cs"/>
              </a:rPr>
              <a:t> imagery at night</a:t>
            </a:r>
            <a:r>
              <a:rPr kumimoji="0" lang="en-US" sz="2400" b="0" i="0" u="none" strike="noStrike" kern="1200" cap="none" spc="0" normalizeH="0" baseline="0" noProof="0" dirty="0" smtClean="0">
                <a:ln>
                  <a:noFill/>
                </a:ln>
                <a:solidFill>
                  <a:srgbClr val="BADDE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endParaRPr kumimoji="0" lang="en-US" sz="2400" b="0" i="0" u="none" strike="noStrike" kern="1200" cap="none" spc="0" normalizeH="0" baseline="0" noProof="0" dirty="0" smtClean="0">
              <a:ln>
                <a:noFill/>
              </a:ln>
              <a:solidFill>
                <a:srgbClr val="BADDE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r>
              <a:rPr kumimoji="0" lang="en-US" sz="2400" b="0" i="0" u="none" strike="noStrike" kern="1200" cap="none" spc="0" normalizeH="0" baseline="0" noProof="0" dirty="0" smtClean="0">
                <a:ln>
                  <a:noFill/>
                </a:ln>
                <a:solidFill>
                  <a:srgbClr val="BADDE1"/>
                </a:solidFill>
                <a:effectLst/>
                <a:uLnTx/>
                <a:uFillTx/>
                <a:latin typeface="+mn-lt"/>
                <a:ea typeface="+mn-ea"/>
                <a:cs typeface="+mn-cs"/>
              </a:rPr>
              <a:t>The DNB is sensitive to light 8 orders-of-magnitude dimmer than full sunlight.</a:t>
            </a: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endParaRPr kumimoji="0" lang="en-US" sz="2400" b="0" i="0" u="none" strike="noStrike" kern="1200" cap="none" spc="0" normalizeH="0" baseline="0" noProof="0" dirty="0" smtClean="0">
              <a:ln>
                <a:noFill/>
              </a:ln>
              <a:solidFill>
                <a:srgbClr val="BADDE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r>
              <a:rPr lang="en-US" sz="2400" dirty="0" smtClean="0">
                <a:solidFill>
                  <a:srgbClr val="BADDE1"/>
                </a:solidFill>
              </a:rPr>
              <a:t>This large dynamic range is difficult to display in 256 colors.</a:t>
            </a: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endParaRPr lang="en-US" sz="2400" dirty="0" smtClean="0">
              <a:solidFill>
                <a:srgbClr val="BADDE1"/>
              </a:solidFill>
            </a:endParaRP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r>
              <a:rPr lang="en-US" sz="2400" dirty="0" smtClean="0">
                <a:solidFill>
                  <a:srgbClr val="BADDE1"/>
                </a:solidFill>
              </a:rPr>
              <a:t>CIRA developed the “ERF-Dynamic Scaling” algorithm to improve the display of DNB imagery</a:t>
            </a:r>
            <a:r>
              <a:rPr kumimoji="0" lang="en-US" sz="2400" b="0" i="0" u="none" strike="noStrike" kern="1200" cap="none" spc="0" normalizeH="0" baseline="0" noProof="0" dirty="0" smtClean="0">
                <a:ln>
                  <a:noFill/>
                </a:ln>
                <a:solidFill>
                  <a:srgbClr val="BADDE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endParaRPr kumimoji="0" lang="en-US" sz="2400" b="0" i="0" u="none" strike="noStrike" kern="1200" cap="none" spc="0" normalizeH="0" baseline="0" noProof="0" dirty="0" smtClean="0">
              <a:ln>
                <a:noFill/>
              </a:ln>
              <a:solidFill>
                <a:srgbClr val="BADDE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FFF00"/>
              </a:buClr>
              <a:buSzTx/>
              <a:buFont typeface="Arial" pitchFamily="34" charset="0"/>
              <a:buChar char="•"/>
              <a:tabLst/>
              <a:defRPr/>
            </a:pPr>
            <a:r>
              <a:rPr kumimoji="0" lang="en-US" sz="2400" b="0" i="0" u="none" strike="noStrike" kern="1200" cap="none" spc="0" normalizeH="0" baseline="0" noProof="0" dirty="0" smtClean="0">
                <a:ln>
                  <a:noFill/>
                </a:ln>
                <a:solidFill>
                  <a:srgbClr val="BADDE1"/>
                </a:solidFill>
                <a:effectLst/>
                <a:uLnTx/>
                <a:uFillTx/>
                <a:latin typeface="+mn-lt"/>
                <a:ea typeface="+mn-ea"/>
                <a:cs typeface="+mn-cs"/>
              </a:rPr>
              <a:t>With the support of CIMSS and GINA, this imagery is now available to forecasters </a:t>
            </a:r>
            <a:r>
              <a:rPr lang="en-US" sz="2400" dirty="0" smtClean="0">
                <a:solidFill>
                  <a:srgbClr val="BADDE1"/>
                </a:solidFill>
              </a:rPr>
              <a:t>through</a:t>
            </a:r>
            <a:r>
              <a:rPr kumimoji="0" lang="en-US" sz="2400" b="0" i="0" u="none" strike="noStrike" kern="1200" cap="none" spc="0" normalizeH="0" baseline="0" noProof="0" dirty="0" smtClean="0">
                <a:ln>
                  <a:noFill/>
                </a:ln>
                <a:solidFill>
                  <a:srgbClr val="BADDE1"/>
                </a:solidFill>
                <a:effectLst/>
                <a:uLnTx/>
                <a:uFillTx/>
                <a:latin typeface="+mn-lt"/>
                <a:ea typeface="+mn-ea"/>
                <a:cs typeface="+mn-cs"/>
              </a:rPr>
              <a:t> CSPP and AWIPS.</a:t>
            </a:r>
            <a:endParaRPr kumimoji="0" lang="en-US" sz="2400" b="0" i="0" u="none" strike="noStrike" kern="1200" cap="none" spc="0" normalizeH="0" baseline="0" noProof="0" dirty="0">
              <a:ln>
                <a:noFill/>
              </a:ln>
              <a:solidFill>
                <a:srgbClr val="BADDE1"/>
              </a:solidFill>
              <a:effectLst/>
              <a:uLnTx/>
              <a:uFillTx/>
              <a:latin typeface="+mn-lt"/>
              <a:ea typeface="+mn-ea"/>
              <a:cs typeface="+mn-cs"/>
            </a:endParaRPr>
          </a:p>
        </p:txBody>
      </p:sp>
      <p:sp>
        <p:nvSpPr>
          <p:cNvPr id="20" name="Rectangle 19"/>
          <p:cNvSpPr/>
          <p:nvPr/>
        </p:nvSpPr>
        <p:spPr>
          <a:xfrm>
            <a:off x="4953000" y="4800600"/>
            <a:ext cx="3828156" cy="1815882"/>
          </a:xfrm>
          <a:prstGeom prst="rect">
            <a:avLst/>
          </a:prstGeom>
        </p:spPr>
        <p:txBody>
          <a:bodyPr wrap="square">
            <a:spAutoFit/>
          </a:bodyPr>
          <a:lstStyle/>
          <a:p>
            <a:r>
              <a:rPr lang="en-US" sz="1400" i="1" dirty="0" smtClean="0">
                <a:solidFill>
                  <a:srgbClr val="7B204F"/>
                </a:solidFill>
              </a:rPr>
              <a:t>Eric Stevens, Alaska Region Satellite Liaison: “Screen caps from the AWIPS at WFO Fairbanks show the ‘dynamic’ DNB performs pretty well with the aurora. Just talking informally with a couple of the forecasters there earlier this week, I get the impression they are very happy with this scaling approach.”</a:t>
            </a:r>
            <a:endParaRPr lang="en-US" sz="1400" dirty="0">
              <a:solidFill>
                <a:srgbClr val="7B204F"/>
              </a:solidFill>
            </a:endParaRPr>
          </a:p>
        </p:txBody>
      </p:sp>
      <p:sp>
        <p:nvSpPr>
          <p:cNvPr id="26" name="TextBox 25"/>
          <p:cNvSpPr txBox="1"/>
          <p:nvPr/>
        </p:nvSpPr>
        <p:spPr>
          <a:xfrm>
            <a:off x="5143500" y="990600"/>
            <a:ext cx="1676400" cy="307777"/>
          </a:xfrm>
          <a:prstGeom prst="rect">
            <a:avLst/>
          </a:prstGeom>
          <a:solidFill>
            <a:schemeClr val="tx1">
              <a:lumMod val="75000"/>
            </a:schemeClr>
          </a:solidFill>
        </p:spPr>
        <p:txBody>
          <a:bodyPr wrap="square" rtlCol="0">
            <a:spAutoFit/>
          </a:bodyPr>
          <a:lstStyle/>
          <a:p>
            <a:pPr algn="ctr"/>
            <a:r>
              <a:rPr lang="en-US" sz="1400" dirty="0" smtClean="0">
                <a:solidFill>
                  <a:schemeClr val="bg1"/>
                </a:solidFill>
              </a:rPr>
              <a:t>Logarithmic Scaling</a:t>
            </a:r>
            <a:endParaRPr lang="en-US" sz="1400" dirty="0">
              <a:solidFill>
                <a:schemeClr val="bg1"/>
              </a:solidFill>
            </a:endParaRPr>
          </a:p>
        </p:txBody>
      </p:sp>
      <p:grpSp>
        <p:nvGrpSpPr>
          <p:cNvPr id="28" name="Group 27"/>
          <p:cNvGrpSpPr/>
          <p:nvPr/>
        </p:nvGrpSpPr>
        <p:grpSpPr>
          <a:xfrm>
            <a:off x="5029200" y="1676400"/>
            <a:ext cx="2935834" cy="2438400"/>
            <a:chOff x="5029200" y="1676400"/>
            <a:chExt cx="2935834" cy="2438400"/>
          </a:xfrm>
        </p:grpSpPr>
        <p:pic>
          <p:nvPicPr>
            <p:cNvPr id="1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29200" y="1676400"/>
              <a:ext cx="2935834" cy="2438400"/>
            </a:xfrm>
            <a:prstGeom prst="rect">
              <a:avLst/>
            </a:prstGeom>
            <a:noFill/>
            <a:ln w="9525">
              <a:noFill/>
              <a:miter lim="800000"/>
              <a:headEnd/>
              <a:tailEnd/>
            </a:ln>
          </p:spPr>
        </p:pic>
        <p:sp>
          <p:nvSpPr>
            <p:cNvPr id="27" name="TextBox 26"/>
            <p:cNvSpPr txBox="1"/>
            <p:nvPr/>
          </p:nvSpPr>
          <p:spPr>
            <a:xfrm>
              <a:off x="5867400" y="1676400"/>
              <a:ext cx="1552386" cy="307777"/>
            </a:xfrm>
            <a:prstGeom prst="rect">
              <a:avLst/>
            </a:prstGeom>
            <a:solidFill>
              <a:schemeClr val="tx1">
                <a:lumMod val="75000"/>
              </a:schemeClr>
            </a:solidFill>
          </p:spPr>
          <p:txBody>
            <a:bodyPr wrap="square" rtlCol="0">
              <a:spAutoFit/>
            </a:bodyPr>
            <a:lstStyle/>
            <a:p>
              <a:pPr algn="ctr"/>
              <a:r>
                <a:rPr lang="en-US" sz="1400" dirty="0" smtClean="0">
                  <a:solidFill>
                    <a:schemeClr val="bg1"/>
                  </a:solidFill>
                </a:rPr>
                <a:t>CSPP Histogram</a:t>
              </a:r>
              <a:endParaRPr lang="en-US" sz="1400" dirty="0">
                <a:solidFill>
                  <a:schemeClr val="bg1"/>
                </a:solidFill>
              </a:endParaRPr>
            </a:p>
          </p:txBody>
        </p:sp>
      </p:grpSp>
      <p:grpSp>
        <p:nvGrpSpPr>
          <p:cNvPr id="25" name="Group 24"/>
          <p:cNvGrpSpPr/>
          <p:nvPr/>
        </p:nvGrpSpPr>
        <p:grpSpPr>
          <a:xfrm>
            <a:off x="5638800" y="2209800"/>
            <a:ext cx="2971800" cy="2456159"/>
            <a:chOff x="5638800" y="2209800"/>
            <a:chExt cx="2971800" cy="2456159"/>
          </a:xfrm>
        </p:grpSpPr>
        <p:pic>
          <p:nvPicPr>
            <p:cNvPr id="19"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8800" y="2209800"/>
              <a:ext cx="2971800" cy="2456159"/>
            </a:xfrm>
            <a:prstGeom prst="rect">
              <a:avLst/>
            </a:prstGeom>
            <a:noFill/>
            <a:ln w="9525">
              <a:noFill/>
              <a:miter lim="800000"/>
              <a:headEnd/>
              <a:tailEnd/>
            </a:ln>
          </p:spPr>
        </p:pic>
        <p:sp>
          <p:nvSpPr>
            <p:cNvPr id="24" name="TextBox 23"/>
            <p:cNvSpPr txBox="1"/>
            <p:nvPr/>
          </p:nvSpPr>
          <p:spPr>
            <a:xfrm>
              <a:off x="6629401" y="2209800"/>
              <a:ext cx="1295399" cy="307777"/>
            </a:xfrm>
            <a:prstGeom prst="rect">
              <a:avLst/>
            </a:prstGeom>
            <a:solidFill>
              <a:schemeClr val="tx1">
                <a:lumMod val="75000"/>
              </a:schemeClr>
            </a:solidFill>
          </p:spPr>
          <p:txBody>
            <a:bodyPr wrap="square" rtlCol="0">
              <a:spAutoFit/>
            </a:bodyPr>
            <a:lstStyle/>
            <a:p>
              <a:pPr algn="ctr"/>
              <a:r>
                <a:rPr lang="en-US" sz="1400" dirty="0" smtClean="0">
                  <a:solidFill>
                    <a:schemeClr val="bg1"/>
                  </a:solidFill>
                </a:rPr>
                <a:t>CSPP Adaptive</a:t>
              </a:r>
              <a:endParaRPr lang="en-US" sz="1400" dirty="0">
                <a:solidFill>
                  <a:schemeClr val="bg1"/>
                </a:solidFill>
              </a:endParaRPr>
            </a:p>
          </p:txBody>
        </p:sp>
      </p:grpSp>
      <p:grpSp>
        <p:nvGrpSpPr>
          <p:cNvPr id="23" name="Group 22"/>
          <p:cNvGrpSpPr/>
          <p:nvPr/>
        </p:nvGrpSpPr>
        <p:grpSpPr>
          <a:xfrm>
            <a:off x="4648200" y="1066800"/>
            <a:ext cx="4323971" cy="3276600"/>
            <a:chOff x="4648200" y="1219200"/>
            <a:chExt cx="4323971" cy="3276600"/>
          </a:xfrm>
        </p:grpSpPr>
        <p:pic>
          <p:nvPicPr>
            <p:cNvPr id="21" name="Picture 20" descr="DNB Oct 21 1308Z dynamic.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48200" y="1219200"/>
              <a:ext cx="4323971" cy="3276600"/>
            </a:xfrm>
            <a:prstGeom prst="rect">
              <a:avLst/>
            </a:prstGeom>
          </p:spPr>
        </p:pic>
        <p:sp>
          <p:nvSpPr>
            <p:cNvPr id="22" name="TextBox 21"/>
            <p:cNvSpPr txBox="1"/>
            <p:nvPr/>
          </p:nvSpPr>
          <p:spPr>
            <a:xfrm>
              <a:off x="5971985" y="1219200"/>
              <a:ext cx="1676401" cy="523220"/>
            </a:xfrm>
            <a:prstGeom prst="rect">
              <a:avLst/>
            </a:prstGeom>
            <a:solidFill>
              <a:srgbClr val="FFFF00"/>
            </a:solidFill>
          </p:spPr>
          <p:txBody>
            <a:bodyPr wrap="square" rtlCol="0">
              <a:spAutoFit/>
            </a:bodyPr>
            <a:lstStyle/>
            <a:p>
              <a:pPr algn="ctr"/>
              <a:r>
                <a:rPr lang="en-US" sz="1400" dirty="0" smtClean="0">
                  <a:solidFill>
                    <a:srgbClr val="FF0000"/>
                  </a:solidFill>
                </a:rPr>
                <a:t>ERF-Dynamic Scaling</a:t>
              </a:r>
              <a:endParaRPr lang="en-US" sz="1400" dirty="0">
                <a:solidFill>
                  <a:srgbClr val="FF0000"/>
                </a:solidFill>
              </a:endParaRPr>
            </a:p>
          </p:txBody>
        </p:sp>
      </p:grpSp>
    </p:spTree>
    <p:extLst>
      <p:ext uri="{BB962C8B-B14F-4D97-AF65-F5344CB8AC3E}">
        <p14:creationId xmlns:p14="http://schemas.microsoft.com/office/powerpoint/2010/main" val="1940187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p:nvPr/>
        </p:nvSpPr>
        <p:spPr>
          <a:xfrm>
            <a:off x="0" y="0"/>
            <a:ext cx="9144000" cy="762000"/>
          </a:xfrm>
          <a:prstGeom prst="rect">
            <a:avLst/>
          </a:prstGeom>
          <a:gradFill>
            <a:gsLst>
              <a:gs pos="0">
                <a:srgbClr val="A2A2A2"/>
              </a:gs>
              <a:gs pos="100000">
                <a:srgbClr val="FFFFFF">
                  <a:alpha val="69803"/>
                </a:srgbClr>
              </a:gs>
            </a:gsLst>
            <a:lin ang="0" scaled="0"/>
          </a:gradFill>
          <a:ln w="9525" cap="flat">
            <a:solidFill>
              <a:schemeClr val="dk1"/>
            </a:solidFill>
            <a:prstDash val="solid"/>
            <a:miter/>
            <a:headEnd type="none" w="med" len="med"/>
            <a:tailEnd type="none" w="med" len="med"/>
          </a:ln>
        </p:spPr>
        <p:txBody>
          <a:bodyPr lIns="90715" tIns="45345" rIns="90715" bIns="45345" anchor="ctr" anchorCtr="0">
            <a:noAutofit/>
          </a:bodyPr>
          <a:lstStyle/>
          <a:p>
            <a:endParaRPr sz="500"/>
          </a:p>
        </p:txBody>
      </p:sp>
      <p:grpSp>
        <p:nvGrpSpPr>
          <p:cNvPr id="446" name="Shape 446"/>
          <p:cNvGrpSpPr/>
          <p:nvPr/>
        </p:nvGrpSpPr>
        <p:grpSpPr>
          <a:xfrm>
            <a:off x="874717" y="1047755"/>
            <a:ext cx="6794499" cy="4952999"/>
            <a:chOff x="1365620" y="1829888"/>
            <a:chExt cx="4352267" cy="3325585"/>
          </a:xfrm>
        </p:grpSpPr>
        <p:pic>
          <p:nvPicPr>
            <p:cNvPr id="447" name="Shape 4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5620" y="1829888"/>
              <a:ext cx="4343779" cy="3272916"/>
            </a:xfrm>
            <a:prstGeom prst="rect">
              <a:avLst/>
            </a:prstGeom>
            <a:noFill/>
            <a:ln>
              <a:noFill/>
            </a:ln>
          </p:spPr>
        </p:pic>
        <p:sp>
          <p:nvSpPr>
            <p:cNvPr id="448" name="Shape 448"/>
            <p:cNvSpPr/>
            <p:nvPr/>
          </p:nvSpPr>
          <p:spPr>
            <a:xfrm>
              <a:off x="4879975" y="4698205"/>
              <a:ext cx="837912" cy="457267"/>
            </a:xfrm>
            <a:prstGeom prst="rect">
              <a:avLst/>
            </a:prstGeom>
            <a:noFill/>
            <a:ln w="38100" cap="flat">
              <a:solidFill>
                <a:schemeClr val="dk1"/>
              </a:solidFill>
              <a:prstDash val="solid"/>
              <a:round/>
              <a:headEnd type="none" w="med" len="med"/>
              <a:tailEnd type="none" w="med" len="med"/>
            </a:ln>
          </p:spPr>
          <p:txBody>
            <a:bodyPr lIns="91425" tIns="45700" rIns="91425" bIns="45700" anchor="ctr" anchorCtr="0">
              <a:noAutofit/>
            </a:bodyPr>
            <a:lstStyle/>
            <a:p>
              <a:pPr algn="ctr"/>
              <a:endParaRPr sz="500">
                <a:solidFill>
                  <a:srgbClr val="FFFFFF"/>
                </a:solidFill>
                <a:latin typeface="Times New Roman"/>
                <a:ea typeface="Times New Roman"/>
                <a:cs typeface="Times New Roman"/>
                <a:sym typeface="Times New Roman"/>
              </a:endParaRPr>
            </a:p>
          </p:txBody>
        </p:sp>
      </p:grpSp>
      <p:sp>
        <p:nvSpPr>
          <p:cNvPr id="449" name="Shape 449"/>
          <p:cNvSpPr/>
          <p:nvPr/>
        </p:nvSpPr>
        <p:spPr>
          <a:xfrm>
            <a:off x="6284912" y="37147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0" name="Shape 450"/>
          <p:cNvSpPr/>
          <p:nvPr/>
        </p:nvSpPr>
        <p:spPr>
          <a:xfrm>
            <a:off x="5827712" y="38671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1" name="Shape 451"/>
          <p:cNvSpPr/>
          <p:nvPr/>
        </p:nvSpPr>
        <p:spPr>
          <a:xfrm>
            <a:off x="6437312" y="54324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2" name="Shape 452"/>
          <p:cNvSpPr/>
          <p:nvPr/>
        </p:nvSpPr>
        <p:spPr>
          <a:xfrm>
            <a:off x="4735512" y="25876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3" name="Shape 453"/>
          <p:cNvSpPr/>
          <p:nvPr/>
        </p:nvSpPr>
        <p:spPr>
          <a:xfrm>
            <a:off x="3048000" y="2209800"/>
            <a:ext cx="357188"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4" name="Shape 454"/>
          <p:cNvSpPr/>
          <p:nvPr/>
        </p:nvSpPr>
        <p:spPr>
          <a:xfrm>
            <a:off x="2767014" y="1504950"/>
            <a:ext cx="357187" cy="339724"/>
          </a:xfrm>
          <a:prstGeom prst="star5">
            <a:avLst>
              <a:gd name="adj" fmla="val 19098"/>
              <a:gd name="hf" fmla="val 105146"/>
              <a:gd name="vf" fmla="val 110557"/>
            </a:avLst>
          </a:prstGeom>
          <a:solidFill>
            <a:schemeClr val="bg1">
              <a:lumMod val="50000"/>
            </a:schemeClr>
          </a:solidFill>
          <a:ln w="9525" cap="flat">
            <a:solidFill>
              <a:srgbClr val="7F7F7F"/>
            </a:solidFill>
            <a:prstDash val="solid"/>
            <a:round/>
            <a:headEnd type="none" w="med" len="med"/>
            <a:tailEnd type="none" w="med" len="med"/>
          </a:ln>
        </p:spPr>
        <p:txBody>
          <a:bodyPr lIns="90715" tIns="45345" rIns="90715" bIns="45345" anchor="ctr" anchorCtr="0">
            <a:noAutofit/>
          </a:bodyPr>
          <a:lstStyle/>
          <a:p>
            <a:pPr algn="ctr"/>
            <a:endParaRPr sz="500">
              <a:solidFill>
                <a:srgbClr val="FFFFFF"/>
              </a:solidFill>
              <a:latin typeface="Times New Roman"/>
              <a:ea typeface="Times New Roman"/>
              <a:cs typeface="Times New Roman"/>
              <a:sym typeface="Times New Roman"/>
            </a:endParaRPr>
          </a:p>
        </p:txBody>
      </p:sp>
      <p:sp>
        <p:nvSpPr>
          <p:cNvPr id="455" name="Shape 455"/>
          <p:cNvSpPr txBox="1"/>
          <p:nvPr/>
        </p:nvSpPr>
        <p:spPr>
          <a:xfrm>
            <a:off x="6665918" y="5556250"/>
            <a:ext cx="904875" cy="214312"/>
          </a:xfrm>
          <a:prstGeom prst="rect">
            <a:avLst/>
          </a:prstGeom>
          <a:noFill/>
          <a:ln>
            <a:noFill/>
          </a:ln>
        </p:spPr>
        <p:txBody>
          <a:bodyPr lIns="90715" tIns="45345" rIns="90715" bIns="45345" anchor="t" anchorCtr="0">
            <a:noAutofit/>
          </a:bodyPr>
          <a:lstStyle/>
          <a:p>
            <a:pPr>
              <a:buSzPct val="25000"/>
            </a:pPr>
            <a:r>
              <a:rPr lang="en-US" sz="800">
                <a:solidFill>
                  <a:srgbClr val="FFFFFF"/>
                </a:solidFill>
                <a:latin typeface="Calibri"/>
                <a:ea typeface="Calibri"/>
                <a:cs typeface="Calibri"/>
                <a:sym typeface="Calibri"/>
              </a:rPr>
              <a:t>Univ. Puerto Rico </a:t>
            </a:r>
          </a:p>
        </p:txBody>
      </p:sp>
      <p:sp>
        <p:nvSpPr>
          <p:cNvPr id="456" name="Shape 456"/>
          <p:cNvSpPr txBox="1"/>
          <p:nvPr/>
        </p:nvSpPr>
        <p:spPr>
          <a:xfrm>
            <a:off x="6589893" y="3867158"/>
            <a:ext cx="1041629" cy="707286"/>
          </a:xfrm>
          <a:prstGeom prst="rect">
            <a:avLst/>
          </a:prstGeom>
          <a:noFill/>
          <a:ln>
            <a:noFill/>
          </a:ln>
        </p:spPr>
        <p:txBody>
          <a:bodyPr lIns="90715" tIns="45345" rIns="90715" bIns="45345" anchor="t" anchorCtr="0">
            <a:noAutofit/>
          </a:bodyPr>
          <a:lstStyle/>
          <a:p>
            <a:pPr>
              <a:buSzPct val="25000"/>
            </a:pPr>
            <a:r>
              <a:rPr lang="en-US" sz="800">
                <a:solidFill>
                  <a:srgbClr val="FFFFFF"/>
                </a:solidFill>
                <a:latin typeface="Times New Roman"/>
                <a:ea typeface="Times New Roman"/>
                <a:cs typeface="Times New Roman"/>
                <a:sym typeface="Times New Roman"/>
              </a:rPr>
              <a:t>CREST</a:t>
            </a:r>
          </a:p>
          <a:p>
            <a:pPr>
              <a:buClr>
                <a:srgbClr val="FFFFFF"/>
              </a:buClr>
              <a:buSzPct val="100000"/>
              <a:buFont typeface="Arial"/>
              <a:buChar char="•"/>
            </a:pPr>
            <a:r>
              <a:rPr lang="en-US" sz="800">
                <a:solidFill>
                  <a:srgbClr val="FFFFFF"/>
                </a:solidFill>
                <a:latin typeface="Times New Roman"/>
                <a:ea typeface="Times New Roman"/>
                <a:cs typeface="Times New Roman"/>
                <a:sym typeface="Times New Roman"/>
              </a:rPr>
              <a:t>City College of NY</a:t>
            </a:r>
          </a:p>
          <a:p>
            <a:pPr>
              <a:buClr>
                <a:srgbClr val="FFFFFF"/>
              </a:buClr>
              <a:buSzPct val="100000"/>
              <a:buFont typeface="Arial"/>
              <a:buChar char="•"/>
            </a:pPr>
            <a:r>
              <a:rPr lang="en-US" sz="800">
                <a:solidFill>
                  <a:srgbClr val="FFFFFF"/>
                </a:solidFill>
                <a:latin typeface="Times New Roman"/>
                <a:ea typeface="Times New Roman"/>
                <a:cs typeface="Times New Roman"/>
                <a:sym typeface="Times New Roman"/>
              </a:rPr>
              <a:t>City  Univ NY</a:t>
            </a:r>
          </a:p>
          <a:p>
            <a:pPr>
              <a:buClr>
                <a:srgbClr val="FFFFFF"/>
              </a:buClr>
              <a:buSzPct val="100000"/>
              <a:buFont typeface="Arial"/>
              <a:buChar char="•"/>
            </a:pPr>
            <a:r>
              <a:rPr lang="en-US" sz="800">
                <a:solidFill>
                  <a:srgbClr val="FFFFFF"/>
                </a:solidFill>
                <a:latin typeface="Times New Roman"/>
                <a:ea typeface="Times New Roman"/>
                <a:cs typeface="Times New Roman"/>
                <a:sym typeface="Times New Roman"/>
              </a:rPr>
              <a:t>Columbia Univ</a:t>
            </a:r>
          </a:p>
          <a:p>
            <a:pPr>
              <a:buClr>
                <a:srgbClr val="FFFFFF"/>
              </a:buClr>
              <a:buSzPct val="100000"/>
              <a:buFont typeface="Arial"/>
              <a:buChar char="•"/>
            </a:pPr>
            <a:r>
              <a:rPr lang="en-US" sz="800">
                <a:solidFill>
                  <a:srgbClr val="FFFFFF"/>
                </a:solidFill>
                <a:latin typeface="Times New Roman"/>
                <a:ea typeface="Times New Roman"/>
                <a:cs typeface="Times New Roman"/>
                <a:sym typeface="Times New Roman"/>
              </a:rPr>
              <a:t>Lehman College</a:t>
            </a:r>
          </a:p>
        </p:txBody>
      </p:sp>
      <p:sp>
        <p:nvSpPr>
          <p:cNvPr id="457" name="Shape 457"/>
          <p:cNvSpPr txBox="1"/>
          <p:nvPr/>
        </p:nvSpPr>
        <p:spPr>
          <a:xfrm>
            <a:off x="4837294" y="3943357"/>
            <a:ext cx="1066799" cy="461064"/>
          </a:xfrm>
          <a:prstGeom prst="rect">
            <a:avLst/>
          </a:prstGeom>
          <a:noFill/>
          <a:ln>
            <a:noFill/>
          </a:ln>
        </p:spPr>
        <p:txBody>
          <a:bodyPr lIns="90715" tIns="45345" rIns="90715" bIns="45345" anchor="t" anchorCtr="0">
            <a:noAutofit/>
          </a:bodyPr>
          <a:lstStyle/>
          <a:p>
            <a:pPr algn="r">
              <a:buSzPct val="25000"/>
            </a:pPr>
            <a:r>
              <a:rPr lang="en-US" sz="800">
                <a:solidFill>
                  <a:srgbClr val="FFFFFF"/>
                </a:solidFill>
                <a:latin typeface="Times New Roman"/>
                <a:ea typeface="Times New Roman"/>
                <a:cs typeface="Times New Roman"/>
                <a:sym typeface="Times New Roman"/>
              </a:rPr>
              <a:t>CICS- SCSB</a:t>
            </a:r>
          </a:p>
          <a:p>
            <a:pPr algn="r">
              <a:buSzPct val="25000"/>
            </a:pPr>
            <a:r>
              <a:rPr lang="en-US" sz="800">
                <a:solidFill>
                  <a:srgbClr val="FFFFFF"/>
                </a:solidFill>
                <a:latin typeface="Times New Roman"/>
                <a:ea typeface="Times New Roman"/>
                <a:cs typeface="Times New Roman"/>
                <a:sym typeface="Times New Roman"/>
              </a:rPr>
              <a:t>Hampton Univ</a:t>
            </a:r>
          </a:p>
          <a:p>
            <a:pPr algn="r">
              <a:buSzPct val="25000"/>
            </a:pPr>
            <a:r>
              <a:rPr lang="en-US" sz="800">
                <a:solidFill>
                  <a:srgbClr val="FFFFFF"/>
                </a:solidFill>
                <a:latin typeface="Times New Roman"/>
                <a:ea typeface="Times New Roman"/>
                <a:cs typeface="Times New Roman"/>
                <a:sym typeface="Times New Roman"/>
              </a:rPr>
              <a:t>Bowie State </a:t>
            </a:r>
          </a:p>
        </p:txBody>
      </p:sp>
      <p:sp>
        <p:nvSpPr>
          <p:cNvPr id="458" name="Shape 458"/>
          <p:cNvSpPr txBox="1"/>
          <p:nvPr/>
        </p:nvSpPr>
        <p:spPr>
          <a:xfrm>
            <a:off x="4380094" y="2876558"/>
            <a:ext cx="1041629" cy="214844"/>
          </a:xfrm>
          <a:prstGeom prst="rect">
            <a:avLst/>
          </a:prstGeom>
          <a:noFill/>
          <a:ln>
            <a:noFill/>
          </a:ln>
        </p:spPr>
        <p:txBody>
          <a:bodyPr lIns="90715" tIns="45345" rIns="90715" bIns="45345" anchor="t" anchorCtr="0">
            <a:noAutofit/>
          </a:bodyPr>
          <a:lstStyle/>
          <a:p>
            <a:pPr algn="ctr">
              <a:buSzPct val="25000"/>
            </a:pPr>
            <a:r>
              <a:rPr lang="en-US" sz="800">
                <a:solidFill>
                  <a:srgbClr val="FFFFFF"/>
                </a:solidFill>
                <a:latin typeface="Times New Roman"/>
                <a:ea typeface="Times New Roman"/>
                <a:cs typeface="Times New Roman"/>
                <a:sym typeface="Times New Roman"/>
              </a:rPr>
              <a:t>CIMSS-ASPB</a:t>
            </a:r>
          </a:p>
        </p:txBody>
      </p:sp>
      <p:sp>
        <p:nvSpPr>
          <p:cNvPr id="459" name="Shape 459"/>
          <p:cNvSpPr txBox="1"/>
          <p:nvPr/>
        </p:nvSpPr>
        <p:spPr>
          <a:xfrm>
            <a:off x="2743205" y="2514600"/>
            <a:ext cx="1041629" cy="214844"/>
          </a:xfrm>
          <a:prstGeom prst="rect">
            <a:avLst/>
          </a:prstGeom>
          <a:noFill/>
          <a:ln>
            <a:noFill/>
          </a:ln>
        </p:spPr>
        <p:txBody>
          <a:bodyPr lIns="90715" tIns="45345" rIns="90715" bIns="45345" anchor="t" anchorCtr="0">
            <a:noAutofit/>
          </a:bodyPr>
          <a:lstStyle/>
          <a:p>
            <a:pPr algn="ctr">
              <a:buSzPct val="25000"/>
            </a:pPr>
            <a:r>
              <a:rPr lang="en-US" sz="800">
                <a:solidFill>
                  <a:srgbClr val="FFFFFF"/>
                </a:solidFill>
                <a:latin typeface="Times New Roman"/>
                <a:ea typeface="Times New Roman"/>
                <a:cs typeface="Times New Roman"/>
                <a:sym typeface="Times New Roman"/>
              </a:rPr>
              <a:t>CIRA-RAMMB</a:t>
            </a:r>
          </a:p>
        </p:txBody>
      </p:sp>
      <p:sp>
        <p:nvSpPr>
          <p:cNvPr id="460" name="Shape 460"/>
          <p:cNvSpPr txBox="1"/>
          <p:nvPr/>
        </p:nvSpPr>
        <p:spPr>
          <a:xfrm>
            <a:off x="2438405" y="1809758"/>
            <a:ext cx="1041629" cy="214844"/>
          </a:xfrm>
          <a:prstGeom prst="rect">
            <a:avLst/>
          </a:prstGeom>
          <a:noFill/>
          <a:ln>
            <a:noFill/>
          </a:ln>
        </p:spPr>
        <p:txBody>
          <a:bodyPr lIns="90715" tIns="45345" rIns="90715" bIns="45345" anchor="t" anchorCtr="0">
            <a:noAutofit/>
          </a:bodyPr>
          <a:lstStyle/>
          <a:p>
            <a:pPr algn="ctr">
              <a:buSzPct val="25000"/>
            </a:pPr>
            <a:r>
              <a:rPr lang="en-US" sz="800">
                <a:solidFill>
                  <a:srgbClr val="FFFFFF"/>
                </a:solidFill>
                <a:latin typeface="Times New Roman"/>
                <a:ea typeface="Times New Roman"/>
                <a:cs typeface="Times New Roman"/>
                <a:sym typeface="Times New Roman"/>
              </a:rPr>
              <a:t>CIOSS</a:t>
            </a:r>
          </a:p>
        </p:txBody>
      </p:sp>
      <p:pic>
        <p:nvPicPr>
          <p:cNvPr id="461" name="Shape 4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94" y="49213"/>
            <a:ext cx="644626" cy="636586"/>
          </a:xfrm>
          <a:prstGeom prst="rect">
            <a:avLst/>
          </a:prstGeom>
          <a:noFill/>
          <a:ln>
            <a:noFill/>
          </a:ln>
        </p:spPr>
      </p:pic>
      <p:sp>
        <p:nvSpPr>
          <p:cNvPr id="462" name="Shape 462"/>
          <p:cNvSpPr txBox="1"/>
          <p:nvPr/>
        </p:nvSpPr>
        <p:spPr>
          <a:xfrm>
            <a:off x="762000" y="76200"/>
            <a:ext cx="4500562" cy="522288"/>
          </a:xfrm>
          <a:prstGeom prst="rect">
            <a:avLst/>
          </a:prstGeom>
          <a:noFill/>
          <a:ln>
            <a:noFill/>
          </a:ln>
        </p:spPr>
        <p:txBody>
          <a:bodyPr lIns="90715" tIns="45345" rIns="90715" bIns="45345" anchor="t" anchorCtr="0">
            <a:noAutofit/>
          </a:bodyPr>
          <a:lstStyle/>
          <a:p>
            <a:pPr>
              <a:buSzPct val="25000"/>
            </a:pPr>
            <a:r>
              <a:rPr lang="en-US" sz="2800" dirty="0">
                <a:solidFill>
                  <a:schemeClr val="tx1"/>
                </a:solidFill>
                <a:latin typeface="Calibri"/>
                <a:ea typeface="Calibri"/>
                <a:cs typeface="Calibri"/>
                <a:sym typeface="Calibri"/>
              </a:rPr>
              <a:t>NESDIS Cooperative Institutes</a:t>
            </a:r>
          </a:p>
        </p:txBody>
      </p:sp>
      <p:pic>
        <p:nvPicPr>
          <p:cNvPr id="463" name="Shape 4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29337" y="0"/>
            <a:ext cx="3014662" cy="769938"/>
          </a:xfrm>
          <a:prstGeom prst="rect">
            <a:avLst/>
          </a:prstGeom>
          <a:noFill/>
          <a:ln>
            <a:noFill/>
          </a:ln>
        </p:spPr>
      </p:pic>
      <p:pic>
        <p:nvPicPr>
          <p:cNvPr id="464" name="Shape 46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32000" y="6096000"/>
            <a:ext cx="4837112" cy="508000"/>
          </a:xfrm>
          <a:prstGeom prst="rect">
            <a:avLst/>
          </a:prstGeom>
          <a:noFill/>
          <a:ln>
            <a:noFill/>
          </a:ln>
        </p:spPr>
      </p:pic>
    </p:spTree>
    <p:extLst>
      <p:ext uri="{BB962C8B-B14F-4D97-AF65-F5344CB8AC3E}">
        <p14:creationId xmlns:p14="http://schemas.microsoft.com/office/powerpoint/2010/main" val="31884292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accent1">
                    <a:lumMod val="90000"/>
                  </a:schemeClr>
                </a:solidFill>
              </a:rPr>
              <a:t>Satellite-Based Dust Storm Enhancements</a:t>
            </a:r>
            <a:endParaRPr lang="en-US" dirty="0">
              <a:solidFill>
                <a:schemeClr val="accent1">
                  <a:lumMod val="90000"/>
                </a:schemeClr>
              </a:solidFill>
            </a:endParaRPr>
          </a:p>
        </p:txBody>
      </p:sp>
      <p:sp>
        <p:nvSpPr>
          <p:cNvPr id="3" name="Content Placeholder 2"/>
          <p:cNvSpPr>
            <a:spLocks noGrp="1"/>
          </p:cNvSpPr>
          <p:nvPr>
            <p:ph idx="1"/>
          </p:nvPr>
        </p:nvSpPr>
        <p:spPr>
          <a:xfrm>
            <a:off x="148956" y="1744553"/>
            <a:ext cx="4992520" cy="4691180"/>
          </a:xfrm>
        </p:spPr>
        <p:txBody>
          <a:bodyPr>
            <a:normAutofit fontScale="92500" lnSpcReduction="20000"/>
          </a:bodyPr>
          <a:lstStyle/>
          <a:p>
            <a:pPr>
              <a:buClr>
                <a:srgbClr val="FFFF00"/>
              </a:buClr>
            </a:pPr>
            <a:r>
              <a:rPr lang="en-US" sz="2400" dirty="0" smtClean="0">
                <a:solidFill>
                  <a:schemeClr val="accent5"/>
                </a:solidFill>
              </a:rPr>
              <a:t>NOAA and the </a:t>
            </a:r>
            <a:r>
              <a:rPr lang="en-US" sz="2400" dirty="0" err="1" smtClean="0">
                <a:solidFill>
                  <a:schemeClr val="accent5"/>
                </a:solidFill>
              </a:rPr>
              <a:t>DoD</a:t>
            </a:r>
            <a:r>
              <a:rPr lang="en-US" sz="2400" dirty="0" smtClean="0">
                <a:solidFill>
                  <a:schemeClr val="accent5"/>
                </a:solidFill>
              </a:rPr>
              <a:t> share interest in monitoring lofted dust, which poses a serious meteorological hazard.</a:t>
            </a:r>
          </a:p>
          <a:p>
            <a:pPr>
              <a:buClr>
                <a:srgbClr val="FFFF00"/>
              </a:buClr>
            </a:pPr>
            <a:r>
              <a:rPr lang="en-US" sz="2400" dirty="0" smtClean="0">
                <a:solidFill>
                  <a:schemeClr val="accent5"/>
                </a:solidFill>
              </a:rPr>
              <a:t>CIRA has teamed with NRL Monterey to develop a dust enhancement algorithm applicable to next-generation geostationary satellites.</a:t>
            </a:r>
          </a:p>
          <a:p>
            <a:pPr>
              <a:buClr>
                <a:srgbClr val="FFFF00"/>
              </a:buClr>
            </a:pPr>
            <a:r>
              <a:rPr lang="en-US" sz="2400" dirty="0" smtClean="0">
                <a:solidFill>
                  <a:schemeClr val="accent5"/>
                </a:solidFill>
              </a:rPr>
              <a:t>The ‘DEBRA’ technique is being produced operationally by the Navy.</a:t>
            </a:r>
          </a:p>
          <a:p>
            <a:pPr>
              <a:buClr>
                <a:srgbClr val="FFFF00"/>
              </a:buClr>
            </a:pPr>
            <a:r>
              <a:rPr lang="en-US" sz="2400" dirty="0" smtClean="0">
                <a:solidFill>
                  <a:schemeClr val="accent5"/>
                </a:solidFill>
              </a:rPr>
              <a:t>NOAA is now supporting CIRA’s extension of DEBRA for application to new and more capable imagers on Himawari-8 and the future GOES-R.</a:t>
            </a:r>
            <a:endParaRPr lang="en-US" sz="2400" dirty="0">
              <a:solidFill>
                <a:schemeClr val="accent5"/>
              </a:solidFill>
            </a:endParaRPr>
          </a:p>
        </p:txBody>
      </p:sp>
      <p:pic>
        <p:nvPicPr>
          <p:cNvPr id="5" name="Picture 4" descr="20150831_0901_IraqDustStorm.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1706" y="1830855"/>
            <a:ext cx="3766506" cy="3766506"/>
          </a:xfrm>
          <a:prstGeom prst="rect">
            <a:avLst/>
          </a:prstGeom>
        </p:spPr>
      </p:pic>
      <p:grpSp>
        <p:nvGrpSpPr>
          <p:cNvPr id="6" name="Group 8"/>
          <p:cNvGrpSpPr>
            <a:grpSpLocks/>
          </p:cNvGrpSpPr>
          <p:nvPr/>
        </p:nvGrpSpPr>
        <p:grpSpPr bwMode="auto">
          <a:xfrm>
            <a:off x="8458200" y="76200"/>
            <a:ext cx="609600" cy="609600"/>
            <a:chOff x="3211" y="144"/>
            <a:chExt cx="768" cy="768"/>
          </a:xfrm>
        </p:grpSpPr>
        <p:sp>
          <p:nvSpPr>
            <p:cNvPr id="7" name="Oval 6"/>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defRPr/>
              </a:pPr>
              <a:endParaRPr lang="en-US" dirty="0">
                <a:solidFill>
                  <a:prstClr val="black"/>
                </a:solidFill>
                <a:latin typeface="Calibri"/>
                <a:cs typeface="Arial" charset="0"/>
              </a:endParaRPr>
            </a:p>
          </p:txBody>
        </p:sp>
        <p:pic>
          <p:nvPicPr>
            <p:cNvPr id="8" name="Picture 10" descr="noaalog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1" y="144"/>
              <a:ext cx="768" cy="768"/>
            </a:xfrm>
            <a:prstGeom prst="rect">
              <a:avLst/>
            </a:prstGeom>
            <a:noFill/>
            <a:ln w="9525">
              <a:noFill/>
              <a:miter lim="800000"/>
              <a:headEnd/>
              <a:tailEnd/>
            </a:ln>
          </p:spPr>
        </p:pic>
      </p:grpSp>
      <p:pic>
        <p:nvPicPr>
          <p:cNvPr id="9" name="Picture 14" descr="2010_NEW_CIRA_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88" y="39688"/>
            <a:ext cx="1143000" cy="449262"/>
          </a:xfrm>
          <a:prstGeom prst="rect">
            <a:avLst/>
          </a:prstGeom>
          <a:noFill/>
          <a:ln w="9525">
            <a:noFill/>
            <a:miter lim="800000"/>
            <a:headEnd/>
            <a:tailEnd/>
          </a:ln>
        </p:spPr>
      </p:pic>
      <p:sp>
        <p:nvSpPr>
          <p:cNvPr id="10" name="Rectangle 9"/>
          <p:cNvSpPr/>
          <p:nvPr/>
        </p:nvSpPr>
        <p:spPr>
          <a:xfrm>
            <a:off x="173616" y="1258094"/>
            <a:ext cx="8873917" cy="369332"/>
          </a:xfrm>
          <a:prstGeom prst="rect">
            <a:avLst/>
          </a:prstGeom>
        </p:spPr>
        <p:txBody>
          <a:bodyPr wrap="square">
            <a:spAutoFit/>
          </a:bodyPr>
          <a:lstStyle/>
          <a:p>
            <a:pPr algn="ctr"/>
            <a:r>
              <a:rPr lang="en-US" i="1" dirty="0" smtClean="0">
                <a:solidFill>
                  <a:srgbClr val="08FF11"/>
                </a:solidFill>
              </a:rPr>
              <a:t>Cooperative Institutes Facilitate Multi-Agency Partnerships to Achieve Common Goals</a:t>
            </a:r>
            <a:endParaRPr lang="en-US" i="1" dirty="0">
              <a:solidFill>
                <a:srgbClr val="08FF11"/>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8068" y="28365"/>
            <a:ext cx="880132" cy="723396"/>
          </a:xfrm>
          <a:prstGeom prst="rect">
            <a:avLst/>
          </a:prstGeom>
        </p:spPr>
      </p:pic>
      <p:sp>
        <p:nvSpPr>
          <p:cNvPr id="12" name="Rectangle 11"/>
          <p:cNvSpPr/>
          <p:nvPr/>
        </p:nvSpPr>
        <p:spPr>
          <a:xfrm>
            <a:off x="5231707" y="5597361"/>
            <a:ext cx="3828156" cy="954107"/>
          </a:xfrm>
          <a:prstGeom prst="rect">
            <a:avLst/>
          </a:prstGeom>
        </p:spPr>
        <p:txBody>
          <a:bodyPr wrap="square">
            <a:spAutoFit/>
          </a:bodyPr>
          <a:lstStyle/>
          <a:p>
            <a:r>
              <a:rPr lang="en-US" sz="1400" i="1" dirty="0" smtClean="0">
                <a:solidFill>
                  <a:srgbClr val="FFFF00"/>
                </a:solidFill>
              </a:rPr>
              <a:t>Above:  A large dust storm traverses Iraq over     31 Aug – 1 Sep 2015.  The Dynamic Enhancement Background Reduction Algorithm (DEBRA) depicts the lofted dust in shades of yellow.</a:t>
            </a:r>
            <a:endParaRPr lang="en-US" sz="1400" dirty="0">
              <a:solidFill>
                <a:srgbClr val="FFFF00"/>
              </a:solidFill>
            </a:endParaRPr>
          </a:p>
        </p:txBody>
      </p:sp>
    </p:spTree>
    <p:extLst>
      <p:ext uri="{BB962C8B-B14F-4D97-AF65-F5344CB8AC3E}">
        <p14:creationId xmlns:p14="http://schemas.microsoft.com/office/powerpoint/2010/main" val="5356898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Grp="1" noChangeArrowheads="1"/>
          </p:cNvSpPr>
          <p:nvPr/>
        </p:nvSpPr>
        <p:spPr bwMode="auto">
          <a:xfrm>
            <a:off x="838200" y="375047"/>
            <a:ext cx="7924799" cy="7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nchor="ctr"/>
          <a:lstStyle/>
          <a:p>
            <a:pPr algn="ctr" defTabSz="321457"/>
            <a:r>
              <a:rPr lang="en-US" sz="3100" dirty="0" smtClean="0">
                <a:solidFill>
                  <a:srgbClr val="BADDE1"/>
                </a:solidFill>
              </a:rPr>
              <a:t>Institutional Memory: </a:t>
            </a:r>
          </a:p>
          <a:p>
            <a:pPr algn="ctr" defTabSz="321457"/>
            <a:r>
              <a:rPr lang="en-US" sz="3100" dirty="0" smtClean="0">
                <a:solidFill>
                  <a:srgbClr val="BADDE1"/>
                </a:solidFill>
              </a:rPr>
              <a:t>Polar Winds Product </a:t>
            </a:r>
            <a:r>
              <a:rPr lang="en-US" sz="3100" dirty="0">
                <a:solidFill>
                  <a:srgbClr val="BADDE1"/>
                </a:solidFill>
              </a:rPr>
              <a:t>History</a:t>
            </a:r>
          </a:p>
        </p:txBody>
      </p:sp>
      <p:pic>
        <p:nvPicPr>
          <p:cNvPr id="12290"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640" y="1295400"/>
            <a:ext cx="847034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imss-logo.png"/>
          <p:cNvPicPr>
            <a:picLocks noChangeAspect="1"/>
          </p:cNvPicPr>
          <p:nvPr/>
        </p:nvPicPr>
        <p:blipFill>
          <a:blip r:embed="rId3" cstate="print"/>
          <a:stretch>
            <a:fillRect/>
          </a:stretch>
        </p:blipFill>
        <p:spPr>
          <a:xfrm>
            <a:off x="228600" y="6019800"/>
            <a:ext cx="689955" cy="457200"/>
          </a:xfrm>
          <a:prstGeom prst="rect">
            <a:avLst/>
          </a:prstGeom>
        </p:spPr>
      </p:pic>
    </p:spTree>
    <p:extLst>
      <p:ext uri="{BB962C8B-B14F-4D97-AF65-F5344CB8AC3E}">
        <p14:creationId xmlns:p14="http://schemas.microsoft.com/office/powerpoint/2010/main" val="56002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76800" y="914400"/>
            <a:ext cx="3833742" cy="586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C:\Users\pmeyers\Desktop\lightning\13JUN2013\advection\AMSR2_ADVECTION_13JUN2013.gif"/>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2895600"/>
            <a:ext cx="3833742" cy="19716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meyers\Desktop\lightning\13JUN2013\advection\MOTION_VECTOR_13JUN2013.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914400"/>
            <a:ext cx="3833742" cy="197163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pmeyers\Desktop\lightning\13JUN2013\advection\NEXRAD_LOOP_13JUN2013.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8847" y="4935706"/>
            <a:ext cx="3759037" cy="18460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341963" y="1548391"/>
            <a:ext cx="1892710" cy="954107"/>
          </a:xfrm>
          <a:prstGeom prst="rect">
            <a:avLst/>
          </a:prstGeom>
          <a:noFill/>
        </p:spPr>
        <p:txBody>
          <a:bodyPr wrap="square" rtlCol="0">
            <a:spAutoFit/>
          </a:bodyPr>
          <a:lstStyle/>
          <a:p>
            <a:pPr algn="ctr"/>
            <a:r>
              <a:rPr lang="en-US" sz="2800" dirty="0" smtClean="0">
                <a:solidFill>
                  <a:srgbClr val="DAEDEF"/>
                </a:solidFill>
              </a:rPr>
              <a:t>Lightning</a:t>
            </a:r>
          </a:p>
          <a:p>
            <a:pPr algn="ctr"/>
            <a:r>
              <a:rPr lang="en-US" sz="2800" dirty="0" smtClean="0">
                <a:solidFill>
                  <a:srgbClr val="DAEDEF"/>
                </a:solidFill>
              </a:rPr>
              <a:t>Motion</a:t>
            </a:r>
            <a:endParaRPr lang="en-US" sz="2800" dirty="0">
              <a:solidFill>
                <a:srgbClr val="DAEDEF"/>
              </a:solidFill>
            </a:endParaRPr>
          </a:p>
        </p:txBody>
      </p:sp>
      <p:sp>
        <p:nvSpPr>
          <p:cNvPr id="5" name="TextBox 4"/>
          <p:cNvSpPr txBox="1"/>
          <p:nvPr/>
        </p:nvSpPr>
        <p:spPr>
          <a:xfrm>
            <a:off x="1219200" y="1323886"/>
            <a:ext cx="3336021" cy="1200329"/>
          </a:xfrm>
          <a:prstGeom prst="rect">
            <a:avLst/>
          </a:prstGeom>
          <a:noFill/>
        </p:spPr>
        <p:txBody>
          <a:bodyPr wrap="square" rtlCol="0" anchor="ctr">
            <a:spAutoFit/>
          </a:bodyPr>
          <a:lstStyle/>
          <a:p>
            <a:pPr marL="285750" indent="-285750">
              <a:buFont typeface="Arial" panose="020B0604020202020204" pitchFamily="34" charset="0"/>
              <a:buChar char="•"/>
            </a:pPr>
            <a:r>
              <a:rPr lang="en-US" dirty="0" smtClean="0">
                <a:solidFill>
                  <a:srgbClr val="FFFF00"/>
                </a:solidFill>
              </a:rPr>
              <a:t>Estimated cell direction</a:t>
            </a:r>
          </a:p>
          <a:p>
            <a:pPr marL="285750" indent="-285750">
              <a:buFont typeface="Arial" panose="020B0604020202020204" pitchFamily="34" charset="0"/>
              <a:buChar char="•"/>
            </a:pPr>
            <a:r>
              <a:rPr lang="en-US" dirty="0" smtClean="0">
                <a:solidFill>
                  <a:srgbClr val="FFFF00"/>
                </a:solidFill>
              </a:rPr>
              <a:t>1 min intervals</a:t>
            </a:r>
          </a:p>
          <a:p>
            <a:pPr marL="285750" indent="-285750">
              <a:buFont typeface="Arial" panose="020B0604020202020204" pitchFamily="34" charset="0"/>
              <a:buChar char="•"/>
            </a:pPr>
            <a:r>
              <a:rPr lang="en-US" dirty="0" smtClean="0">
                <a:solidFill>
                  <a:srgbClr val="FFFF00"/>
                </a:solidFill>
              </a:rPr>
              <a:t>Linearly interpolated in space</a:t>
            </a:r>
          </a:p>
        </p:txBody>
      </p:sp>
      <p:sp>
        <p:nvSpPr>
          <p:cNvPr id="10" name="TextBox 9"/>
          <p:cNvSpPr txBox="1"/>
          <p:nvPr/>
        </p:nvSpPr>
        <p:spPr>
          <a:xfrm rot="16200000">
            <a:off x="-462408" y="3363723"/>
            <a:ext cx="2133600" cy="892552"/>
          </a:xfrm>
          <a:prstGeom prst="rect">
            <a:avLst/>
          </a:prstGeom>
          <a:noFill/>
        </p:spPr>
        <p:txBody>
          <a:bodyPr wrap="square" rtlCol="0">
            <a:spAutoFit/>
          </a:bodyPr>
          <a:lstStyle/>
          <a:p>
            <a:pPr algn="ctr"/>
            <a:r>
              <a:rPr lang="en-US" sz="2800" dirty="0" smtClean="0">
                <a:solidFill>
                  <a:srgbClr val="DAEDEF"/>
                </a:solidFill>
              </a:rPr>
              <a:t>AMSR2</a:t>
            </a:r>
            <a:r>
              <a:rPr lang="en-US" sz="2800" dirty="0" smtClean="0"/>
              <a:t> </a:t>
            </a:r>
            <a:r>
              <a:rPr lang="en-US" sz="2400" dirty="0" smtClean="0">
                <a:solidFill>
                  <a:srgbClr val="DAEDEF"/>
                </a:solidFill>
              </a:rPr>
              <a:t>Propagation</a:t>
            </a:r>
            <a:endParaRPr lang="en-US" sz="2800" dirty="0">
              <a:solidFill>
                <a:srgbClr val="DAEDEF"/>
              </a:solidFill>
            </a:endParaRPr>
          </a:p>
        </p:txBody>
      </p:sp>
      <p:sp>
        <p:nvSpPr>
          <p:cNvPr id="11" name="TextBox 10"/>
          <p:cNvSpPr txBox="1"/>
          <p:nvPr/>
        </p:nvSpPr>
        <p:spPr>
          <a:xfrm>
            <a:off x="1219200" y="2951890"/>
            <a:ext cx="3279175" cy="1754327"/>
          </a:xfrm>
          <a:prstGeom prst="rect">
            <a:avLst/>
          </a:prstGeom>
          <a:noFill/>
        </p:spPr>
        <p:txBody>
          <a:bodyPr wrap="square" rtlCol="0" anchor="ctr">
            <a:spAutoFit/>
          </a:bodyPr>
          <a:lstStyle/>
          <a:p>
            <a:pPr marL="285750" indent="-285750">
              <a:buFont typeface="Arial" panose="020B0604020202020204" pitchFamily="34" charset="0"/>
              <a:buChar char="•"/>
            </a:pPr>
            <a:r>
              <a:rPr lang="en-US" dirty="0" smtClean="0">
                <a:solidFill>
                  <a:srgbClr val="FFFF00"/>
                </a:solidFill>
              </a:rPr>
              <a:t>Motion using ONLY lightning</a:t>
            </a:r>
          </a:p>
          <a:p>
            <a:pPr marL="285750" indent="-285750">
              <a:buFont typeface="Arial" panose="020B0604020202020204" pitchFamily="34" charset="0"/>
              <a:buChar char="•"/>
            </a:pPr>
            <a:r>
              <a:rPr lang="en-US" dirty="0" smtClean="0">
                <a:solidFill>
                  <a:srgbClr val="FFFF00"/>
                </a:solidFill>
              </a:rPr>
              <a:t>New flow field each minute</a:t>
            </a:r>
          </a:p>
          <a:p>
            <a:pPr marL="285750" indent="-285750">
              <a:buFont typeface="Arial" panose="020B0604020202020204" pitchFamily="34" charset="0"/>
              <a:buChar char="•"/>
            </a:pPr>
            <a:r>
              <a:rPr lang="en-US" dirty="0" smtClean="0">
                <a:solidFill>
                  <a:srgbClr val="FFFF00"/>
                </a:solidFill>
              </a:rPr>
              <a:t>Original AMSR2 pixels </a:t>
            </a:r>
            <a:r>
              <a:rPr lang="en-US" dirty="0" err="1" smtClean="0">
                <a:solidFill>
                  <a:srgbClr val="FFFF00"/>
                </a:solidFill>
              </a:rPr>
              <a:t>advected</a:t>
            </a:r>
            <a:r>
              <a:rPr lang="en-US" dirty="0" smtClean="0">
                <a:solidFill>
                  <a:srgbClr val="FFFF00"/>
                </a:solidFill>
              </a:rPr>
              <a:t> and </a:t>
            </a:r>
            <a:r>
              <a:rPr lang="en-US" dirty="0" err="1" smtClean="0">
                <a:solidFill>
                  <a:srgbClr val="FFFF00"/>
                </a:solidFill>
              </a:rPr>
              <a:t>regridded</a:t>
            </a:r>
            <a:endParaRPr lang="en-US" dirty="0" smtClean="0">
              <a:solidFill>
                <a:srgbClr val="FFFF00"/>
              </a:solidFill>
            </a:endParaRPr>
          </a:p>
          <a:p>
            <a:pPr marL="285750" indent="-285750">
              <a:buFont typeface="Arial" panose="020B0604020202020204" pitchFamily="34" charset="0"/>
              <a:buChar char="•"/>
            </a:pPr>
            <a:r>
              <a:rPr lang="en-US" dirty="0" smtClean="0">
                <a:solidFill>
                  <a:srgbClr val="FFFF00"/>
                </a:solidFill>
              </a:rPr>
              <a:t>Rough feature motion</a:t>
            </a:r>
            <a:endParaRPr lang="en-US" dirty="0">
              <a:solidFill>
                <a:srgbClr val="FFFF00"/>
              </a:solidFill>
            </a:endParaRPr>
          </a:p>
        </p:txBody>
      </p:sp>
      <p:sp>
        <p:nvSpPr>
          <p:cNvPr id="12" name="TextBox 11"/>
          <p:cNvSpPr txBox="1"/>
          <p:nvPr/>
        </p:nvSpPr>
        <p:spPr>
          <a:xfrm rot="16200000">
            <a:off x="-462408" y="5421123"/>
            <a:ext cx="2133600" cy="892552"/>
          </a:xfrm>
          <a:prstGeom prst="rect">
            <a:avLst/>
          </a:prstGeom>
          <a:noFill/>
        </p:spPr>
        <p:txBody>
          <a:bodyPr wrap="square" rtlCol="0">
            <a:spAutoFit/>
          </a:bodyPr>
          <a:lstStyle/>
          <a:p>
            <a:pPr algn="ctr"/>
            <a:r>
              <a:rPr lang="en-US" sz="2800" dirty="0" smtClean="0">
                <a:solidFill>
                  <a:srgbClr val="DAEDEF"/>
                </a:solidFill>
              </a:rPr>
              <a:t>NEXRAD</a:t>
            </a:r>
          </a:p>
          <a:p>
            <a:pPr algn="ctr"/>
            <a:r>
              <a:rPr lang="en-US" sz="2400" dirty="0" smtClean="0">
                <a:solidFill>
                  <a:srgbClr val="DAEDEF"/>
                </a:solidFill>
              </a:rPr>
              <a:t>Precipitation</a:t>
            </a:r>
            <a:endParaRPr lang="en-US" sz="2800" dirty="0">
              <a:solidFill>
                <a:srgbClr val="DAEDEF"/>
              </a:solidFill>
            </a:endParaRPr>
          </a:p>
        </p:txBody>
      </p:sp>
      <p:sp>
        <p:nvSpPr>
          <p:cNvPr id="13" name="TextBox 12"/>
          <p:cNvSpPr txBox="1"/>
          <p:nvPr/>
        </p:nvSpPr>
        <p:spPr>
          <a:xfrm>
            <a:off x="1219200" y="5366643"/>
            <a:ext cx="3200400" cy="923330"/>
          </a:xfrm>
          <a:prstGeom prst="rect">
            <a:avLst/>
          </a:prstGeom>
          <a:noFill/>
        </p:spPr>
        <p:txBody>
          <a:bodyPr wrap="square" rtlCol="0" anchor="ctr">
            <a:spAutoFit/>
          </a:bodyPr>
          <a:lstStyle/>
          <a:p>
            <a:pPr marL="285750" indent="-285750">
              <a:buFont typeface="Arial" panose="020B0604020202020204" pitchFamily="34" charset="0"/>
              <a:buChar char="•"/>
            </a:pPr>
            <a:r>
              <a:rPr lang="en-US" dirty="0" smtClean="0">
                <a:solidFill>
                  <a:srgbClr val="FFFF00"/>
                </a:solidFill>
              </a:rPr>
              <a:t>Radar estimate of storm motion</a:t>
            </a:r>
          </a:p>
          <a:p>
            <a:pPr marL="285750" indent="-285750">
              <a:buFont typeface="Arial" panose="020B0604020202020204" pitchFamily="34" charset="0"/>
              <a:buChar char="•"/>
            </a:pPr>
            <a:r>
              <a:rPr lang="en-US" dirty="0" smtClean="0">
                <a:solidFill>
                  <a:srgbClr val="FFFF00"/>
                </a:solidFill>
              </a:rPr>
              <a:t>Ground truth</a:t>
            </a:r>
            <a:endParaRPr lang="en-US" dirty="0">
              <a:solidFill>
                <a:srgbClr val="FFFF00"/>
              </a:solidFill>
            </a:endParaRPr>
          </a:p>
        </p:txBody>
      </p:sp>
      <p:cxnSp>
        <p:nvCxnSpPr>
          <p:cNvPr id="3" name="Straight Connector 2"/>
          <p:cNvCxnSpPr/>
          <p:nvPr/>
        </p:nvCxnSpPr>
        <p:spPr>
          <a:xfrm>
            <a:off x="152400" y="2895600"/>
            <a:ext cx="45208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2400" y="4876800"/>
            <a:ext cx="45208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685800" y="0"/>
            <a:ext cx="8864262" cy="804451"/>
          </a:xfrm>
        </p:spPr>
        <p:txBody>
          <a:bodyPr/>
          <a:lstStyle/>
          <a:p>
            <a:r>
              <a:rPr lang="en-US" dirty="0" smtClean="0">
                <a:solidFill>
                  <a:srgbClr val="DAEDEF"/>
                </a:solidFill>
              </a:rPr>
              <a:t>Merging Lightning and LEO</a:t>
            </a:r>
            <a:endParaRPr lang="en-US" dirty="0">
              <a:solidFill>
                <a:srgbClr val="DAEDEF"/>
              </a:solidFill>
            </a:endParaRPr>
          </a:p>
        </p:txBody>
      </p:sp>
      <p:cxnSp>
        <p:nvCxnSpPr>
          <p:cNvPr id="16" name="Straight Connector 15"/>
          <p:cNvCxnSpPr/>
          <p:nvPr/>
        </p:nvCxnSpPr>
        <p:spPr>
          <a:xfrm>
            <a:off x="127338" y="1295400"/>
            <a:ext cx="45208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Users\pmeyers\Documents\logos\CICS_logo_smalle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337" y="337726"/>
            <a:ext cx="1337332" cy="741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838200"/>
            <a:ext cx="3149263" cy="369332"/>
          </a:xfrm>
          <a:prstGeom prst="rect">
            <a:avLst/>
          </a:prstGeom>
          <a:noFill/>
        </p:spPr>
        <p:txBody>
          <a:bodyPr wrap="square" rtlCol="0">
            <a:spAutoFit/>
          </a:bodyPr>
          <a:lstStyle/>
          <a:p>
            <a:r>
              <a:rPr lang="en-US" dirty="0" smtClean="0">
                <a:solidFill>
                  <a:srgbClr val="DAEDEF"/>
                </a:solidFill>
              </a:rPr>
              <a:t>Patrick Meyers (CICS-MD</a:t>
            </a:r>
            <a:r>
              <a:rPr lang="en-US" dirty="0" smtClean="0"/>
              <a:t>)</a:t>
            </a:r>
            <a:endParaRPr lang="en-US" dirty="0"/>
          </a:p>
        </p:txBody>
      </p:sp>
    </p:spTree>
    <p:extLst>
      <p:ext uri="{BB962C8B-B14F-4D97-AF65-F5344CB8AC3E}">
        <p14:creationId xmlns:p14="http://schemas.microsoft.com/office/powerpoint/2010/main" val="140144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pic>
        <p:nvPicPr>
          <p:cNvPr id="5" name="Picture 4" descr="2012226_2032_VI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4200"/>
            <a:ext cx="7162800" cy="5969000"/>
          </a:xfrm>
          <a:prstGeom prst="rect">
            <a:avLst/>
          </a:prstGeom>
        </p:spPr>
      </p:pic>
      <p:sp>
        <p:nvSpPr>
          <p:cNvPr id="6" name="TextBox 5"/>
          <p:cNvSpPr txBox="1"/>
          <p:nvPr/>
        </p:nvSpPr>
        <p:spPr>
          <a:xfrm>
            <a:off x="381000" y="24824"/>
            <a:ext cx="8305800" cy="584776"/>
          </a:xfrm>
          <a:prstGeom prst="rect">
            <a:avLst/>
          </a:prstGeom>
          <a:noFill/>
        </p:spPr>
        <p:txBody>
          <a:bodyPr wrap="square"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00"/>
            <a:ext cx="6324600" cy="2209800"/>
            <a:chOff x="2819400" y="1828800"/>
            <a:chExt cx="6324600" cy="2209800"/>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4"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pic>
        <p:nvPicPr>
          <p:cNvPr id="47" name="Picture 46" descr="radar_ok.png"/>
          <p:cNvPicPr>
            <a:picLocks noChangeAspect="1"/>
          </p:cNvPicPr>
          <p:nvPr/>
        </p:nvPicPr>
        <p:blipFill rotWithShape="1">
          <a:blip r:embed="rId4" cstate="screen">
            <a:extLst>
              <a:ext uri="{28A0092B-C50C-407E-A947-70E740481C1C}">
                <a14:useLocalDpi xmlns:a14="http://schemas.microsoft.com/office/drawing/2010/main"/>
              </a:ext>
            </a:extLst>
          </a:blip>
          <a:srcRect l="11718" t="16088" r="17183" b="6000"/>
          <a:stretch/>
        </p:blipFill>
        <p:spPr>
          <a:xfrm>
            <a:off x="0" y="1371600"/>
            <a:ext cx="7387839" cy="4343400"/>
          </a:xfrm>
          <a:prstGeom prst="rect">
            <a:avLst/>
          </a:prstGeom>
        </p:spPr>
      </p:pic>
      <p:sp>
        <p:nvSpPr>
          <p:cNvPr id="48" name="TextBox 47"/>
          <p:cNvSpPr txBox="1"/>
          <p:nvPr/>
        </p:nvSpPr>
        <p:spPr>
          <a:xfrm>
            <a:off x="4419600" y="3276600"/>
            <a:ext cx="4724400" cy="1477328"/>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43"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val="172193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485900" y="76200"/>
            <a:ext cx="6172200" cy="762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3600" dirty="0" smtClean="0">
                <a:solidFill>
                  <a:schemeClr val="accent5">
                    <a:lumMod val="90000"/>
                  </a:schemeClr>
                </a:solidFill>
                <a:latin typeface="Calibri"/>
                <a:ea typeface="Calibri"/>
                <a:cs typeface="Calibri"/>
                <a:sym typeface="Calibri"/>
              </a:rPr>
              <a:t>NEXRAD Reanalysis</a:t>
            </a:r>
            <a:endParaRPr lang="en-US" sz="3600" dirty="0">
              <a:solidFill>
                <a:schemeClr val="accent5">
                  <a:lumMod val="90000"/>
                </a:schemeClr>
              </a:solidFill>
              <a:latin typeface="Calibri"/>
              <a:ea typeface="Calibri"/>
              <a:cs typeface="Calibri"/>
              <a:sym typeface="Calibri"/>
            </a:endParaRPr>
          </a:p>
        </p:txBody>
      </p:sp>
      <p:sp>
        <p:nvSpPr>
          <p:cNvPr id="271" name="Shape 271"/>
          <p:cNvSpPr txBox="1">
            <a:spLocks noGrp="1"/>
          </p:cNvSpPr>
          <p:nvPr>
            <p:ph type="body" idx="1"/>
          </p:nvPr>
        </p:nvSpPr>
        <p:spPr>
          <a:xfrm>
            <a:off x="381000" y="762000"/>
            <a:ext cx="8001000" cy="4848922"/>
          </a:xfrm>
          <a:prstGeom prst="rect">
            <a:avLst/>
          </a:prstGeom>
          <a:noFill/>
          <a:ln>
            <a:noFill/>
          </a:ln>
        </p:spPr>
        <p:txBody>
          <a:bodyPr vert="horz" lIns="91425" tIns="45700" rIns="91425" bIns="45700" rtlCol="0" anchor="t" anchorCtr="0">
            <a:noAutofit/>
          </a:bodyPr>
          <a:lstStyle/>
          <a:p>
            <a:pPr marL="203200" indent="0">
              <a:buNone/>
            </a:pPr>
            <a:r>
              <a:rPr lang="en-US" sz="1800" b="1" i="1" dirty="0" smtClean="0">
                <a:solidFill>
                  <a:srgbClr val="BADDE1"/>
                </a:solidFill>
                <a:ea typeface="Calibri"/>
                <a:cs typeface="Calibri"/>
                <a:sym typeface="Calibri"/>
              </a:rPr>
              <a:t>Provide </a:t>
            </a:r>
            <a:r>
              <a:rPr lang="en-US" sz="1800" b="1" i="1" dirty="0">
                <a:solidFill>
                  <a:srgbClr val="BADDE1"/>
                </a:solidFill>
                <a:ea typeface="Calibri"/>
                <a:cs typeface="Calibri"/>
                <a:sym typeface="Calibri"/>
              </a:rPr>
              <a:t>quality satellite and in situ climate observing datasets to document the Earth’s climate </a:t>
            </a:r>
            <a:endParaRPr lang="en-US" sz="1800" b="1" i="1" dirty="0" smtClean="0">
              <a:solidFill>
                <a:srgbClr val="BADDE1"/>
              </a:solidFill>
              <a:ea typeface="Calibri"/>
              <a:cs typeface="Calibri"/>
              <a:sym typeface="Calibri"/>
            </a:endParaRPr>
          </a:p>
          <a:p>
            <a:pPr marL="203200" indent="0">
              <a:buNone/>
            </a:pPr>
            <a:r>
              <a:rPr lang="en-US" sz="1800" b="1" dirty="0" smtClean="0">
                <a:solidFill>
                  <a:srgbClr val="BADDE1"/>
                </a:solidFill>
                <a:ea typeface="Calibri"/>
                <a:cs typeface="Calibri"/>
                <a:sym typeface="Calibri"/>
              </a:rPr>
              <a:t>NEX</a:t>
            </a:r>
            <a:r>
              <a:rPr lang="en-US" sz="1800" b="1" dirty="0" smtClean="0">
                <a:solidFill>
                  <a:srgbClr val="BADDE1"/>
                </a:solidFill>
              </a:rPr>
              <a:t>RAD </a:t>
            </a:r>
            <a:r>
              <a:rPr lang="en-US" sz="1800" b="1" dirty="0">
                <a:solidFill>
                  <a:srgbClr val="BADDE1"/>
                </a:solidFill>
              </a:rPr>
              <a:t>NMQ/Q2 </a:t>
            </a:r>
            <a:r>
              <a:rPr lang="en-US" sz="1800" b="1" dirty="0" smtClean="0">
                <a:solidFill>
                  <a:srgbClr val="BADDE1"/>
                </a:solidFill>
              </a:rPr>
              <a:t>Reanalysis – NCEI / NSSL / CIMMS /  CICS-NC</a:t>
            </a:r>
            <a:endParaRPr lang="en-US" sz="1800" b="1" dirty="0">
              <a:solidFill>
                <a:srgbClr val="BADDE1"/>
              </a:solidFill>
            </a:endParaRPr>
          </a:p>
          <a:p>
            <a:pPr>
              <a:spcBef>
                <a:spcPts val="1240"/>
              </a:spcBef>
            </a:pPr>
            <a:r>
              <a:rPr lang="en-US" sz="1600" dirty="0">
                <a:solidFill>
                  <a:srgbClr val="BADDE1"/>
                </a:solidFill>
              </a:rPr>
              <a:t>Joint project with </a:t>
            </a:r>
            <a:r>
              <a:rPr lang="en-US" sz="1600" dirty="0" smtClean="0">
                <a:solidFill>
                  <a:srgbClr val="BADDE1"/>
                </a:solidFill>
              </a:rPr>
              <a:t>NOAA’s National Centers for Environmental Information, NOAA’s National </a:t>
            </a:r>
            <a:r>
              <a:rPr lang="en-US" sz="1600" dirty="0">
                <a:solidFill>
                  <a:srgbClr val="BADDE1"/>
                </a:solidFill>
              </a:rPr>
              <a:t>Severe Storms </a:t>
            </a:r>
            <a:r>
              <a:rPr lang="en-US" sz="1600" dirty="0" smtClean="0">
                <a:solidFill>
                  <a:srgbClr val="BADDE1"/>
                </a:solidFill>
              </a:rPr>
              <a:t>Laboratory, </a:t>
            </a:r>
            <a:r>
              <a:rPr lang="en-US" sz="1600" dirty="0">
                <a:solidFill>
                  <a:srgbClr val="BADDE1"/>
                </a:solidFill>
              </a:rPr>
              <a:t>the Cooperative Institute for </a:t>
            </a:r>
            <a:r>
              <a:rPr lang="en-US" sz="1600" dirty="0" err="1">
                <a:solidFill>
                  <a:srgbClr val="BADDE1"/>
                </a:solidFill>
              </a:rPr>
              <a:t>Mesoscale</a:t>
            </a:r>
            <a:r>
              <a:rPr lang="en-US" sz="1600" dirty="0">
                <a:solidFill>
                  <a:srgbClr val="BADDE1"/>
                </a:solidFill>
              </a:rPr>
              <a:t> Meteorological Studies (Norman, OK</a:t>
            </a:r>
            <a:r>
              <a:rPr lang="en-US" sz="1600" dirty="0" smtClean="0">
                <a:solidFill>
                  <a:srgbClr val="BADDE1"/>
                </a:solidFill>
              </a:rPr>
              <a:t>), and the Cooperative Institute for Climate and Satellites-North Carolina (Asheville, NC)</a:t>
            </a:r>
          </a:p>
          <a:p>
            <a:pPr>
              <a:spcBef>
                <a:spcPts val="1240"/>
              </a:spcBef>
            </a:pPr>
            <a:r>
              <a:rPr lang="en-US" sz="1600" dirty="0" smtClean="0">
                <a:solidFill>
                  <a:srgbClr val="BADDE1"/>
                </a:solidFill>
              </a:rPr>
              <a:t>Applies </a:t>
            </a:r>
            <a:r>
              <a:rPr lang="en-US" sz="1600" dirty="0">
                <a:solidFill>
                  <a:srgbClr val="BADDE1"/>
                </a:solidFill>
              </a:rPr>
              <a:t>National Mosaic and </a:t>
            </a:r>
            <a:r>
              <a:rPr lang="en-US" sz="1600" dirty="0" err="1" smtClean="0">
                <a:solidFill>
                  <a:srgbClr val="BADDE1"/>
                </a:solidFill>
              </a:rPr>
              <a:t>Multisensor</a:t>
            </a:r>
            <a:r>
              <a:rPr lang="en-US" sz="1600" dirty="0" smtClean="0">
                <a:solidFill>
                  <a:srgbClr val="BADDE1"/>
                </a:solidFill>
              </a:rPr>
              <a:t> </a:t>
            </a:r>
            <a:r>
              <a:rPr lang="en-US" sz="1600" dirty="0">
                <a:solidFill>
                  <a:srgbClr val="BADDE1"/>
                </a:solidFill>
              </a:rPr>
              <a:t>Quantitative </a:t>
            </a:r>
            <a:r>
              <a:rPr lang="en-US" sz="1600" dirty="0" smtClean="0">
                <a:solidFill>
                  <a:srgbClr val="BADDE1"/>
                </a:solidFill>
              </a:rPr>
              <a:t/>
            </a:r>
            <a:br>
              <a:rPr lang="en-US" sz="1600" dirty="0" smtClean="0">
                <a:solidFill>
                  <a:srgbClr val="BADDE1"/>
                </a:solidFill>
              </a:rPr>
            </a:br>
            <a:r>
              <a:rPr lang="en-US" sz="1600" dirty="0" smtClean="0">
                <a:solidFill>
                  <a:srgbClr val="BADDE1"/>
                </a:solidFill>
              </a:rPr>
              <a:t>Precipitation </a:t>
            </a:r>
            <a:r>
              <a:rPr lang="en-US" sz="1600" dirty="0">
                <a:solidFill>
                  <a:srgbClr val="BADDE1"/>
                </a:solidFill>
              </a:rPr>
              <a:t>Estimate (NMQ/Q2) algorithms to the </a:t>
            </a:r>
            <a:r>
              <a:rPr lang="en-US" sz="1600" dirty="0" smtClean="0">
                <a:solidFill>
                  <a:srgbClr val="BADDE1"/>
                </a:solidFill>
              </a:rPr>
              <a:t/>
            </a:r>
            <a:br>
              <a:rPr lang="en-US" sz="1600" dirty="0" smtClean="0">
                <a:solidFill>
                  <a:srgbClr val="BADDE1"/>
                </a:solidFill>
              </a:rPr>
            </a:br>
            <a:r>
              <a:rPr lang="en-US" sz="1600" dirty="0" smtClean="0">
                <a:solidFill>
                  <a:srgbClr val="BADDE1"/>
                </a:solidFill>
              </a:rPr>
              <a:t>NEXRAD </a:t>
            </a:r>
            <a:r>
              <a:rPr lang="en-US" sz="1600" dirty="0">
                <a:solidFill>
                  <a:srgbClr val="BADDE1"/>
                </a:solidFill>
              </a:rPr>
              <a:t>archive (1997–2011)</a:t>
            </a:r>
          </a:p>
          <a:p>
            <a:pPr>
              <a:spcBef>
                <a:spcPts val="1240"/>
              </a:spcBef>
            </a:pPr>
            <a:r>
              <a:rPr lang="en-US" sz="1600" dirty="0">
                <a:solidFill>
                  <a:srgbClr val="BADDE1"/>
                </a:solidFill>
              </a:rPr>
              <a:t>Data from </a:t>
            </a:r>
            <a:r>
              <a:rPr lang="en-US" sz="1600" dirty="0" smtClean="0">
                <a:solidFill>
                  <a:srgbClr val="BADDE1"/>
                </a:solidFill>
              </a:rPr>
              <a:t>NCEI and NSSL, </a:t>
            </a:r>
            <a:r>
              <a:rPr lang="en-US" sz="1600" dirty="0">
                <a:solidFill>
                  <a:srgbClr val="BADDE1"/>
                </a:solidFill>
              </a:rPr>
              <a:t>processed on </a:t>
            </a:r>
            <a:r>
              <a:rPr lang="en-US" sz="1600" dirty="0" smtClean="0">
                <a:solidFill>
                  <a:srgbClr val="BADDE1"/>
                </a:solidFill>
              </a:rPr>
              <a:t>CICS-NC </a:t>
            </a:r>
            <a:br>
              <a:rPr lang="en-US" sz="1600" dirty="0" smtClean="0">
                <a:solidFill>
                  <a:srgbClr val="BADDE1"/>
                </a:solidFill>
              </a:rPr>
            </a:br>
            <a:r>
              <a:rPr lang="en-US" sz="1600" dirty="0" smtClean="0">
                <a:solidFill>
                  <a:srgbClr val="BADDE1"/>
                </a:solidFill>
              </a:rPr>
              <a:t>high-performance </a:t>
            </a:r>
            <a:r>
              <a:rPr lang="en-US" sz="1600" dirty="0">
                <a:solidFill>
                  <a:srgbClr val="BADDE1"/>
                </a:solidFill>
              </a:rPr>
              <a:t>computing cluster</a:t>
            </a:r>
          </a:p>
          <a:p>
            <a:pPr>
              <a:spcBef>
                <a:spcPts val="1240"/>
              </a:spcBef>
            </a:pPr>
            <a:r>
              <a:rPr lang="en-US" sz="1600" dirty="0">
                <a:solidFill>
                  <a:srgbClr val="BADDE1"/>
                </a:solidFill>
              </a:rPr>
              <a:t>Gridded precipitation products at high temporal </a:t>
            </a:r>
            <a:br>
              <a:rPr lang="en-US" sz="1600" dirty="0">
                <a:solidFill>
                  <a:srgbClr val="BADDE1"/>
                </a:solidFill>
              </a:rPr>
            </a:br>
            <a:r>
              <a:rPr lang="en-US" sz="1600" dirty="0">
                <a:solidFill>
                  <a:srgbClr val="BADDE1"/>
                </a:solidFill>
              </a:rPr>
              <a:t>(five-minute) and spatial (0.01°/1 km) resolutions</a:t>
            </a:r>
          </a:p>
          <a:p>
            <a:pPr>
              <a:spcBef>
                <a:spcPts val="1240"/>
              </a:spcBef>
            </a:pPr>
            <a:r>
              <a:rPr lang="en-US" sz="1600" dirty="0">
                <a:solidFill>
                  <a:srgbClr val="BADDE1"/>
                </a:solidFill>
              </a:rPr>
              <a:t>Variety of severe weather products, t</a:t>
            </a:r>
            <a:r>
              <a:rPr lang="en-US" sz="1600" dirty="0" smtClean="0">
                <a:solidFill>
                  <a:srgbClr val="BADDE1"/>
                </a:solidFill>
              </a:rPr>
              <a:t>hree</a:t>
            </a:r>
            <a:r>
              <a:rPr lang="en-US" sz="1600" dirty="0">
                <a:solidFill>
                  <a:srgbClr val="BADDE1"/>
                </a:solidFill>
              </a:rPr>
              <a:t>-dimensional </a:t>
            </a:r>
            <a:r>
              <a:rPr lang="en-US" sz="1600" dirty="0" smtClean="0">
                <a:solidFill>
                  <a:srgbClr val="BADDE1"/>
                </a:solidFill>
              </a:rPr>
              <a:t/>
            </a:r>
            <a:br>
              <a:rPr lang="en-US" sz="1600" dirty="0" smtClean="0">
                <a:solidFill>
                  <a:srgbClr val="BADDE1"/>
                </a:solidFill>
              </a:rPr>
            </a:br>
            <a:r>
              <a:rPr lang="en-US" sz="1600" dirty="0" smtClean="0">
                <a:solidFill>
                  <a:srgbClr val="BADDE1"/>
                </a:solidFill>
              </a:rPr>
              <a:t>radar </a:t>
            </a:r>
            <a:r>
              <a:rPr lang="en-US" sz="1600" dirty="0">
                <a:solidFill>
                  <a:srgbClr val="BADDE1"/>
                </a:solidFill>
              </a:rPr>
              <a:t>reflectivity, </a:t>
            </a:r>
            <a:r>
              <a:rPr lang="en-US" sz="1600" dirty="0" smtClean="0">
                <a:solidFill>
                  <a:srgbClr val="BADDE1"/>
                </a:solidFill>
              </a:rPr>
              <a:t>and </a:t>
            </a:r>
            <a:r>
              <a:rPr lang="en-US" sz="1600" dirty="0">
                <a:solidFill>
                  <a:srgbClr val="BADDE1"/>
                </a:solidFill>
              </a:rPr>
              <a:t>quantitative precipitation </a:t>
            </a:r>
            <a:r>
              <a:rPr lang="en-US" sz="1600" dirty="0" smtClean="0">
                <a:solidFill>
                  <a:srgbClr val="BADDE1"/>
                </a:solidFill>
              </a:rPr>
              <a:t/>
            </a:r>
            <a:br>
              <a:rPr lang="en-US" sz="1600" dirty="0" smtClean="0">
                <a:solidFill>
                  <a:srgbClr val="BADDE1"/>
                </a:solidFill>
              </a:rPr>
            </a:br>
            <a:r>
              <a:rPr lang="en-US" sz="1600" dirty="0" smtClean="0">
                <a:solidFill>
                  <a:srgbClr val="BADDE1"/>
                </a:solidFill>
              </a:rPr>
              <a:t>estimates </a:t>
            </a:r>
            <a:r>
              <a:rPr lang="en-US" sz="1600" dirty="0">
                <a:solidFill>
                  <a:srgbClr val="BADDE1"/>
                </a:solidFill>
              </a:rPr>
              <a:t>at </a:t>
            </a:r>
            <a:r>
              <a:rPr lang="en-US" sz="1600" dirty="0" smtClean="0">
                <a:solidFill>
                  <a:srgbClr val="BADDE1"/>
                </a:solidFill>
              </a:rPr>
              <a:t>high</a:t>
            </a:r>
            <a:r>
              <a:rPr lang="en-US" sz="1600" dirty="0">
                <a:solidFill>
                  <a:srgbClr val="BADDE1"/>
                </a:solidFill>
              </a:rPr>
              <a:t>-resolution</a:t>
            </a:r>
          </a:p>
        </p:txBody>
      </p:sp>
      <p:pic>
        <p:nvPicPr>
          <p:cNvPr id="9" name="Picture 8" descr="Macintosh HD:Users:scott:DAILY.20110118.jpg"/>
          <p:cNvPicPr/>
          <p:nvPr/>
        </p:nvPicPr>
        <p:blipFill rotWithShape="1">
          <a:blip r:embed="rId3" cstate="screen">
            <a:extLst>
              <a:ext uri="{28A0092B-C50C-407E-A947-70E740481C1C}">
                <a14:useLocalDpi xmlns:a14="http://schemas.microsoft.com/office/drawing/2010/main"/>
              </a:ext>
            </a:extLst>
          </a:blip>
          <a:srcRect/>
          <a:stretch/>
        </p:blipFill>
        <p:spPr bwMode="auto">
          <a:xfrm>
            <a:off x="5917993" y="3028254"/>
            <a:ext cx="2901395" cy="3068016"/>
          </a:xfrm>
          <a:prstGeom prst="rect">
            <a:avLst/>
          </a:prstGeom>
          <a:noFill/>
          <a:ln>
            <a:noFill/>
          </a:ln>
          <a:extLst>
            <a:ext uri="{53640926-AAD7-44d8-BBD7-CCE9431645EC}">
              <a14:shadowObscured xmlns:a14="http://schemas.microsoft.com/office/drawing/2010/main"/>
            </a:ext>
          </a:extLst>
        </p:spPr>
      </p:pic>
      <p:grpSp>
        <p:nvGrpSpPr>
          <p:cNvPr id="13" name="Group 12"/>
          <p:cNvGrpSpPr/>
          <p:nvPr/>
        </p:nvGrpSpPr>
        <p:grpSpPr>
          <a:xfrm>
            <a:off x="5540697" y="6172200"/>
            <a:ext cx="3679503" cy="523480"/>
            <a:chOff x="7068531" y="6095516"/>
            <a:chExt cx="4906004" cy="600164"/>
          </a:xfrm>
        </p:grpSpPr>
        <p:pic>
          <p:nvPicPr>
            <p:cNvPr id="8" name="Picture 7" descr="OUSpelledOu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8531" y="6140407"/>
              <a:ext cx="1693040" cy="526157"/>
            </a:xfrm>
            <a:prstGeom prst="rect">
              <a:avLst/>
            </a:prstGeom>
          </p:spPr>
        </p:pic>
        <p:sp>
          <p:nvSpPr>
            <p:cNvPr id="10" name="TextBox 9"/>
            <p:cNvSpPr txBox="1"/>
            <p:nvPr/>
          </p:nvSpPr>
          <p:spPr>
            <a:xfrm>
              <a:off x="8763000" y="6095516"/>
              <a:ext cx="3211535" cy="600164"/>
            </a:xfrm>
            <a:prstGeom prst="rect">
              <a:avLst/>
            </a:prstGeom>
            <a:noFill/>
          </p:spPr>
          <p:txBody>
            <a:bodyPr wrap="square" rtlCol="0">
              <a:spAutoFit/>
            </a:bodyPr>
            <a:lstStyle/>
            <a:p>
              <a:r>
                <a:rPr lang="en-US" sz="1100" dirty="0"/>
                <a:t>Cooperative Institute for </a:t>
              </a:r>
              <a:r>
                <a:rPr lang="en-US" sz="1100" dirty="0" err="1"/>
                <a:t>Mesoscale</a:t>
              </a:r>
              <a:r>
                <a:rPr lang="en-US" sz="1100" dirty="0"/>
                <a:t> </a:t>
              </a:r>
              <a:r>
                <a:rPr lang="en-US" sz="1100" dirty="0" smtClean="0"/>
                <a:t/>
              </a:r>
              <a:br>
                <a:rPr lang="en-US" sz="1100" dirty="0" smtClean="0"/>
              </a:br>
              <a:r>
                <a:rPr lang="en-US" sz="1100" dirty="0" smtClean="0"/>
                <a:t>Meteorological Studies</a:t>
              </a:r>
            </a:p>
            <a:p>
              <a:r>
                <a:rPr lang="en-US" sz="1100" dirty="0" smtClean="0"/>
                <a:t>University of Oklahoma</a:t>
              </a:r>
              <a:endParaRPr lang="en-US" sz="1100" dirty="0"/>
            </a:p>
          </p:txBody>
        </p:sp>
      </p:grpSp>
      <p:pic>
        <p:nvPicPr>
          <p:cNvPr id="4" name="Picture 3" descr="ncstate-brick-2x2-red-rgb.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8514" y="6146578"/>
            <a:ext cx="544622" cy="312194"/>
          </a:xfrm>
          <a:prstGeom prst="rect">
            <a:avLst/>
          </a:prstGeom>
        </p:spPr>
      </p:pic>
      <p:pic>
        <p:nvPicPr>
          <p:cNvPr id="2" name="Picture 1" descr="CICS_Logo-300dp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4149" y="6093546"/>
            <a:ext cx="539716" cy="535854"/>
          </a:xfrm>
          <a:prstGeom prst="rect">
            <a:avLst/>
          </a:prstGeom>
        </p:spPr>
      </p:pic>
      <p:sp>
        <p:nvSpPr>
          <p:cNvPr id="15" name="TextBox 14"/>
          <p:cNvSpPr txBox="1"/>
          <p:nvPr/>
        </p:nvSpPr>
        <p:spPr>
          <a:xfrm>
            <a:off x="3296148" y="6019801"/>
            <a:ext cx="2495052" cy="600164"/>
          </a:xfrm>
          <a:prstGeom prst="rect">
            <a:avLst/>
          </a:prstGeom>
          <a:noFill/>
        </p:spPr>
        <p:txBody>
          <a:bodyPr wrap="square" rtlCol="0">
            <a:spAutoFit/>
          </a:bodyPr>
          <a:lstStyle/>
          <a:p>
            <a:r>
              <a:rPr lang="en-US" sz="1100" dirty="0" smtClean="0"/>
              <a:t>Cooperative Institute for Climate and </a:t>
            </a:r>
            <a:br>
              <a:rPr lang="en-US" sz="1100" dirty="0" smtClean="0"/>
            </a:br>
            <a:r>
              <a:rPr lang="en-US" sz="1100" dirty="0" smtClean="0"/>
              <a:t>Satellites–North Carolina</a:t>
            </a:r>
            <a:br>
              <a:rPr lang="en-US" sz="1100" dirty="0" smtClean="0"/>
            </a:br>
            <a:r>
              <a:rPr lang="en-US" sz="1100" dirty="0" smtClean="0"/>
              <a:t>North Carolina State University</a:t>
            </a:r>
            <a:endParaRPr lang="en-US" sz="1100" dirty="0"/>
          </a:p>
        </p:txBody>
      </p:sp>
      <p:grpSp>
        <p:nvGrpSpPr>
          <p:cNvPr id="16" name="Group 15"/>
          <p:cNvGrpSpPr/>
          <p:nvPr/>
        </p:nvGrpSpPr>
        <p:grpSpPr>
          <a:xfrm>
            <a:off x="304800" y="6019800"/>
            <a:ext cx="1989725" cy="571500"/>
            <a:chOff x="378308" y="6143437"/>
            <a:chExt cx="2652966" cy="692404"/>
          </a:xfrm>
        </p:grpSpPr>
        <p:pic>
          <p:nvPicPr>
            <p:cNvPr id="3" name="Picture 2" descr="NOAA logo no r_Transparent.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308" y="6143437"/>
              <a:ext cx="600040" cy="598040"/>
            </a:xfrm>
            <a:prstGeom prst="rect">
              <a:avLst/>
            </a:prstGeom>
          </p:spPr>
        </p:pic>
        <p:sp>
          <p:nvSpPr>
            <p:cNvPr id="18" name="TextBox 17"/>
            <p:cNvSpPr txBox="1"/>
            <p:nvPr/>
          </p:nvSpPr>
          <p:spPr>
            <a:xfrm>
              <a:off x="912799" y="6235677"/>
              <a:ext cx="2118475" cy="600164"/>
            </a:xfrm>
            <a:prstGeom prst="rect">
              <a:avLst/>
            </a:prstGeom>
            <a:noFill/>
          </p:spPr>
          <p:txBody>
            <a:bodyPr wrap="square" rtlCol="0">
              <a:spAutoFit/>
            </a:bodyPr>
            <a:lstStyle/>
            <a:p>
              <a:r>
                <a:rPr lang="en-US" sz="1100" dirty="0" smtClean="0"/>
                <a:t>National Oceanic &amp; Atmospheric</a:t>
              </a:r>
              <a:br>
                <a:rPr lang="en-US" sz="1100" dirty="0" smtClean="0"/>
              </a:br>
              <a:r>
                <a:rPr lang="en-US" sz="1100" dirty="0" smtClean="0"/>
                <a:t>Administration</a:t>
              </a:r>
              <a:endParaRPr lang="en-US" sz="1100" dirty="0"/>
            </a:p>
          </p:txBody>
        </p:sp>
      </p:grpSp>
    </p:spTree>
    <p:extLst>
      <p:ext uri="{BB962C8B-B14F-4D97-AF65-F5344CB8AC3E}">
        <p14:creationId xmlns:p14="http://schemas.microsoft.com/office/powerpoint/2010/main" val="408111821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457200" y="685800"/>
            <a:ext cx="8153400" cy="1524000"/>
          </a:xfrm>
          <a:prstGeom prst="rect">
            <a:avLst/>
          </a:prstGeom>
          <a:noFill/>
          <a:ln>
            <a:noFill/>
          </a:ln>
        </p:spPr>
        <p:txBody>
          <a:bodyPr vert="horz" lIns="91425" tIns="45700" rIns="91425" bIns="45700" rtlCol="0" anchor="t" anchorCtr="0">
            <a:noAutofit/>
          </a:bodyPr>
          <a:lstStyle/>
          <a:p>
            <a:pPr marL="0" indent="0">
              <a:spcBef>
                <a:spcPts val="0"/>
              </a:spcBef>
              <a:buClr>
                <a:srgbClr val="000000"/>
              </a:buClr>
              <a:buSzPct val="25000"/>
              <a:buNone/>
            </a:pPr>
            <a:r>
              <a:rPr lang="en-US" sz="2405" b="1" i="1" dirty="0">
                <a:solidFill>
                  <a:srgbClr val="BADDE1"/>
                </a:solidFill>
                <a:latin typeface="Calibri"/>
                <a:ea typeface="Calibri"/>
                <a:cs typeface="Calibri"/>
                <a:sym typeface="Calibri"/>
              </a:rPr>
              <a:t>Support improvements to access mechanisms for </a:t>
            </a:r>
            <a:r>
              <a:rPr lang="en-US" sz="2405" b="1" i="1" dirty="0" smtClean="0">
                <a:solidFill>
                  <a:srgbClr val="BADDE1"/>
                </a:solidFill>
                <a:latin typeface="Calibri"/>
                <a:ea typeface="Calibri"/>
                <a:cs typeface="Calibri"/>
                <a:sym typeface="Calibri"/>
              </a:rPr>
              <a:t>NOAA’s </a:t>
            </a:r>
            <a:r>
              <a:rPr lang="en-US" sz="2405" b="1" i="1" dirty="0">
                <a:solidFill>
                  <a:srgbClr val="BADDE1"/>
                </a:solidFill>
                <a:latin typeface="Calibri"/>
                <a:ea typeface="Calibri"/>
                <a:cs typeface="Calibri"/>
                <a:sym typeface="Calibri"/>
              </a:rPr>
              <a:t>data and product </a:t>
            </a:r>
            <a:r>
              <a:rPr lang="en-US" sz="2405" b="1" i="1" dirty="0" smtClean="0">
                <a:solidFill>
                  <a:srgbClr val="BADDE1"/>
                </a:solidFill>
                <a:latin typeface="Calibri"/>
                <a:ea typeface="Calibri"/>
                <a:cs typeface="Calibri"/>
                <a:sym typeface="Calibri"/>
              </a:rPr>
              <a:t>holdings at NCEI</a:t>
            </a:r>
            <a:r>
              <a:rPr lang="en-US" sz="2405" b="1" i="1" dirty="0">
                <a:solidFill>
                  <a:srgbClr val="BADDE1"/>
                </a:solidFill>
                <a:latin typeface="Calibri"/>
                <a:ea typeface="Calibri"/>
                <a:cs typeface="Calibri"/>
                <a:sym typeface="Calibri"/>
              </a:rPr>
              <a:t/>
            </a:r>
            <a:br>
              <a:rPr lang="en-US" sz="2405" b="1" i="1" dirty="0">
                <a:solidFill>
                  <a:srgbClr val="BADDE1"/>
                </a:solidFill>
                <a:latin typeface="Calibri"/>
                <a:ea typeface="Calibri"/>
                <a:cs typeface="Calibri"/>
                <a:sym typeface="Calibri"/>
              </a:rPr>
            </a:br>
            <a:endParaRPr lang="en-US" sz="2405" b="1" i="1" dirty="0">
              <a:solidFill>
                <a:srgbClr val="BADDE1"/>
              </a:solidFill>
              <a:latin typeface="Calibri"/>
              <a:ea typeface="Calibri"/>
              <a:cs typeface="Calibri"/>
              <a:sym typeface="Calibri"/>
            </a:endParaRPr>
          </a:p>
          <a:p>
            <a:pPr marL="0" indent="0">
              <a:spcBef>
                <a:spcPts val="518"/>
              </a:spcBef>
              <a:buClr>
                <a:schemeClr val="dk1"/>
              </a:buClr>
              <a:buSzPct val="25000"/>
              <a:buNone/>
            </a:pPr>
            <a:r>
              <a:rPr lang="en-US" sz="2590" b="1" dirty="0">
                <a:solidFill>
                  <a:srgbClr val="BADDE1"/>
                </a:solidFill>
                <a:latin typeface="Calibri"/>
                <a:ea typeface="Calibri"/>
                <a:cs typeface="Calibri"/>
                <a:sym typeface="Calibri"/>
              </a:rPr>
              <a:t>NOAA Big Data Project (BDP</a:t>
            </a:r>
            <a:r>
              <a:rPr lang="en-US" sz="2590" b="1" dirty="0" smtClean="0">
                <a:solidFill>
                  <a:srgbClr val="BADDE1"/>
                </a:solidFill>
                <a:latin typeface="Calibri"/>
                <a:ea typeface="Calibri"/>
                <a:cs typeface="Calibri"/>
                <a:sym typeface="Calibri"/>
              </a:rPr>
              <a:t>) </a:t>
            </a:r>
            <a:r>
              <a:rPr lang="en-US" sz="2400" b="1" dirty="0">
                <a:solidFill>
                  <a:srgbClr val="BADDE1"/>
                </a:solidFill>
              </a:rPr>
              <a:t>– NCEI </a:t>
            </a:r>
            <a:r>
              <a:rPr lang="en-US" sz="2400" b="1" dirty="0" smtClean="0">
                <a:solidFill>
                  <a:srgbClr val="BADDE1"/>
                </a:solidFill>
              </a:rPr>
              <a:t>/ CICS-NC</a:t>
            </a:r>
            <a:endParaRPr lang="en-US" sz="2590" b="1" dirty="0">
              <a:solidFill>
                <a:srgbClr val="BADDE1"/>
              </a:solidFill>
              <a:latin typeface="Calibri"/>
              <a:ea typeface="Calibri"/>
              <a:cs typeface="Calibri"/>
              <a:sym typeface="Calibri"/>
            </a:endParaRPr>
          </a:p>
          <a:p>
            <a:pPr marL="0" indent="0">
              <a:spcBef>
                <a:spcPts val="148"/>
              </a:spcBef>
              <a:buClr>
                <a:schemeClr val="dk1"/>
              </a:buClr>
              <a:buNone/>
            </a:pPr>
            <a:endParaRPr sz="740" b="1" dirty="0">
              <a:solidFill>
                <a:srgbClr val="BADDE1"/>
              </a:solidFill>
              <a:latin typeface="Calibri"/>
              <a:ea typeface="Calibri"/>
              <a:cs typeface="Calibri"/>
              <a:sym typeface="Calibri"/>
            </a:endParaRPr>
          </a:p>
        </p:txBody>
      </p:sp>
      <p:pic>
        <p:nvPicPr>
          <p:cNvPr id="198" name="Shape 1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99667" y="3058790"/>
            <a:ext cx="2686049" cy="2721864"/>
          </a:xfrm>
          <a:prstGeom prst="rect">
            <a:avLst/>
          </a:prstGeom>
          <a:noFill/>
          <a:ln>
            <a:noFill/>
          </a:ln>
        </p:spPr>
      </p:pic>
      <p:sp>
        <p:nvSpPr>
          <p:cNvPr id="199" name="Shape 199"/>
          <p:cNvSpPr/>
          <p:nvPr/>
        </p:nvSpPr>
        <p:spPr>
          <a:xfrm>
            <a:off x="5113916" y="5761462"/>
            <a:ext cx="3257550" cy="307777"/>
          </a:xfrm>
          <a:prstGeom prst="rect">
            <a:avLst/>
          </a:prstGeom>
          <a:noFill/>
          <a:ln>
            <a:noFill/>
          </a:ln>
        </p:spPr>
        <p:txBody>
          <a:bodyPr lIns="91425" tIns="45700" rIns="91425" bIns="45700" anchor="t" anchorCtr="0">
            <a:noAutofit/>
          </a:bodyPr>
          <a:lstStyle/>
          <a:p>
            <a:pPr algn="ctr">
              <a:buSzPct val="25000"/>
            </a:pPr>
            <a:r>
              <a:rPr lang="en-US" sz="1400" dirty="0">
                <a:solidFill>
                  <a:schemeClr val="dk1"/>
                </a:solidFill>
                <a:latin typeface="Calibri"/>
                <a:ea typeface="Calibri"/>
                <a:cs typeface="Calibri"/>
                <a:sym typeface="Calibri"/>
              </a:rPr>
              <a:t>https://aws.amazon.com/noaa-big-data/nexrad/ </a:t>
            </a:r>
          </a:p>
        </p:txBody>
      </p:sp>
      <p:sp>
        <p:nvSpPr>
          <p:cNvPr id="200" name="Shape 200"/>
          <p:cNvSpPr txBox="1">
            <a:spLocks noGrp="1"/>
          </p:cNvSpPr>
          <p:nvPr>
            <p:ph type="title"/>
          </p:nvPr>
        </p:nvSpPr>
        <p:spPr>
          <a:xfrm>
            <a:off x="457200" y="0"/>
            <a:ext cx="8229600" cy="762000"/>
          </a:xfrm>
          <a:prstGeom prst="rect">
            <a:avLst/>
          </a:prstGeom>
          <a:noFill/>
          <a:ln>
            <a:noFill/>
          </a:ln>
        </p:spPr>
        <p:txBody>
          <a:bodyPr vert="horz" lIns="91425" tIns="45700" rIns="91425" bIns="45700" rtlCol="0" anchor="ctr" anchorCtr="0">
            <a:noAutofit/>
          </a:bodyPr>
          <a:lstStyle/>
          <a:p>
            <a:pPr algn="ctr">
              <a:spcBef>
                <a:spcPts val="0"/>
              </a:spcBef>
              <a:buClr>
                <a:schemeClr val="lt1"/>
              </a:buClr>
              <a:buSzPct val="25000"/>
            </a:pPr>
            <a:r>
              <a:rPr lang="en-US" sz="4410" dirty="0" smtClean="0">
                <a:solidFill>
                  <a:srgbClr val="BADDE1"/>
                </a:solidFill>
                <a:latin typeface="Calibri"/>
                <a:ea typeface="Calibri"/>
                <a:cs typeface="Calibri"/>
                <a:sym typeface="Calibri"/>
              </a:rPr>
              <a:t>Information Access Models</a:t>
            </a:r>
            <a:endParaRPr lang="en-US" sz="4410" dirty="0">
              <a:solidFill>
                <a:srgbClr val="BADDE1"/>
              </a:solidFill>
              <a:latin typeface="Calibri"/>
              <a:ea typeface="Calibri"/>
              <a:cs typeface="Calibri"/>
              <a:sym typeface="Calibri"/>
            </a:endParaRPr>
          </a:p>
        </p:txBody>
      </p:sp>
      <p:sp>
        <p:nvSpPr>
          <p:cNvPr id="201" name="Shape 201"/>
          <p:cNvSpPr/>
          <p:nvPr/>
        </p:nvSpPr>
        <p:spPr>
          <a:xfrm>
            <a:off x="609600" y="2514600"/>
            <a:ext cx="4610100" cy="3170098"/>
          </a:xfrm>
          <a:prstGeom prst="rect">
            <a:avLst/>
          </a:prstGeom>
          <a:noFill/>
          <a:ln>
            <a:noFill/>
          </a:ln>
        </p:spPr>
        <p:txBody>
          <a:bodyPr lIns="91425" tIns="45700" rIns="91425" bIns="45700" anchor="t" anchorCtr="0">
            <a:noAutofit/>
          </a:bodyPr>
          <a:lstStyle/>
          <a:p>
            <a:pPr marL="285750" indent="-285750">
              <a:buClr>
                <a:schemeClr val="dk1"/>
              </a:buClr>
              <a:buSzPct val="100000"/>
              <a:buFont typeface="Arial"/>
              <a:buChar char="•"/>
            </a:pPr>
            <a:r>
              <a:rPr lang="en-US" sz="2000" dirty="0">
                <a:solidFill>
                  <a:srgbClr val="BADDE1"/>
                </a:solidFill>
                <a:latin typeface="Calibri"/>
                <a:ea typeface="Calibri"/>
                <a:cs typeface="Calibri"/>
                <a:sym typeface="Calibri"/>
              </a:rPr>
              <a:t>Delivering environmental </a:t>
            </a:r>
            <a:r>
              <a:rPr lang="en-US" sz="2000" dirty="0" smtClean="0">
                <a:solidFill>
                  <a:srgbClr val="BADDE1"/>
                </a:solidFill>
                <a:latin typeface="Calibri"/>
                <a:ea typeface="Calibri"/>
                <a:cs typeface="Calibri"/>
                <a:sym typeface="Calibri"/>
              </a:rPr>
              <a:t>information</a:t>
            </a:r>
            <a:r>
              <a:rPr lang="en-US" sz="2000" i="1" dirty="0" smtClean="0">
                <a:solidFill>
                  <a:srgbClr val="BADDE1"/>
                </a:solidFill>
                <a:latin typeface="Calibri"/>
                <a:ea typeface="Calibri"/>
                <a:cs typeface="Calibri"/>
                <a:sym typeface="Calibri"/>
              </a:rPr>
              <a:t> </a:t>
            </a:r>
            <a:r>
              <a:rPr lang="en-US" sz="2000" i="1" dirty="0">
                <a:solidFill>
                  <a:srgbClr val="BADDE1"/>
                </a:solidFill>
                <a:latin typeface="Calibri"/>
                <a:ea typeface="Calibri"/>
                <a:cs typeface="Calibri"/>
                <a:sym typeface="Calibri"/>
              </a:rPr>
              <a:t>via</a:t>
            </a:r>
            <a:r>
              <a:rPr lang="en-US" sz="2000" dirty="0">
                <a:solidFill>
                  <a:srgbClr val="BADDE1"/>
                </a:solidFill>
                <a:latin typeface="Calibri"/>
                <a:ea typeface="Calibri"/>
                <a:cs typeface="Calibri"/>
                <a:sym typeface="Calibri"/>
              </a:rPr>
              <a:t> cloud providers (Amazon, Microsoft, Google, IBM, and Open </a:t>
            </a:r>
            <a:r>
              <a:rPr lang="en-US" sz="2000" dirty="0" smtClean="0">
                <a:solidFill>
                  <a:srgbClr val="BADDE1"/>
                </a:solidFill>
                <a:latin typeface="Calibri"/>
                <a:ea typeface="Calibri"/>
                <a:cs typeface="Calibri"/>
                <a:sym typeface="Calibri"/>
              </a:rPr>
              <a:t>Commons </a:t>
            </a:r>
            <a:r>
              <a:rPr lang="en-US" sz="2000" dirty="0">
                <a:solidFill>
                  <a:srgbClr val="BADDE1"/>
                </a:solidFill>
                <a:latin typeface="Calibri"/>
                <a:ea typeface="Calibri"/>
                <a:cs typeface="Calibri"/>
                <a:sym typeface="Calibri"/>
              </a:rPr>
              <a:t>Consortium)</a:t>
            </a:r>
          </a:p>
          <a:p>
            <a:pPr marL="285750" indent="-285750">
              <a:spcBef>
                <a:spcPts val="1200"/>
              </a:spcBef>
              <a:buClr>
                <a:schemeClr val="dk1"/>
              </a:buClr>
              <a:buSzPct val="100000"/>
              <a:buFont typeface="Arial"/>
              <a:buChar char="•"/>
            </a:pPr>
            <a:r>
              <a:rPr lang="en-US" sz="2000" dirty="0" smtClean="0">
                <a:solidFill>
                  <a:srgbClr val="BADDE1"/>
                </a:solidFill>
                <a:latin typeface="Calibri"/>
                <a:ea typeface="Calibri"/>
                <a:cs typeface="Calibri"/>
                <a:sym typeface="Calibri"/>
              </a:rPr>
              <a:t>Moved ~ 1PB of data to multiple cloud providers in late 2015</a:t>
            </a:r>
            <a:endParaRPr lang="en-US" sz="2000" dirty="0">
              <a:solidFill>
                <a:srgbClr val="BADDE1"/>
              </a:solidFill>
              <a:latin typeface="Calibri"/>
              <a:ea typeface="Calibri"/>
              <a:cs typeface="Calibri"/>
              <a:sym typeface="Calibri"/>
            </a:endParaRPr>
          </a:p>
          <a:p>
            <a:pPr marL="285750" indent="-285750">
              <a:spcBef>
                <a:spcPts val="1200"/>
              </a:spcBef>
              <a:buClr>
                <a:schemeClr val="dk1"/>
              </a:buClr>
              <a:buSzPct val="100000"/>
              <a:buFont typeface="Arial"/>
              <a:buChar char="•"/>
            </a:pPr>
            <a:r>
              <a:rPr lang="en-US" sz="2000" dirty="0">
                <a:solidFill>
                  <a:srgbClr val="BADDE1"/>
                </a:solidFill>
                <a:latin typeface="Calibri"/>
                <a:ea typeface="Calibri"/>
                <a:cs typeface="Calibri"/>
                <a:sym typeface="Calibri"/>
              </a:rPr>
              <a:t>NEXRAD Level 2 live on AWS on</a:t>
            </a:r>
            <a:br>
              <a:rPr lang="en-US" sz="2000" dirty="0">
                <a:solidFill>
                  <a:srgbClr val="BADDE1"/>
                </a:solidFill>
                <a:latin typeface="Calibri"/>
                <a:ea typeface="Calibri"/>
                <a:cs typeface="Calibri"/>
                <a:sym typeface="Calibri"/>
              </a:rPr>
            </a:br>
            <a:r>
              <a:rPr lang="en-US" sz="2000" dirty="0">
                <a:solidFill>
                  <a:srgbClr val="BADDE1"/>
                </a:solidFill>
                <a:latin typeface="Calibri"/>
                <a:ea typeface="Calibri"/>
                <a:cs typeface="Calibri"/>
                <a:sym typeface="Calibri"/>
              </a:rPr>
              <a:t> October 27</a:t>
            </a:r>
            <a:r>
              <a:rPr lang="en-US" sz="2000" baseline="30000" dirty="0">
                <a:solidFill>
                  <a:srgbClr val="BADDE1"/>
                </a:solidFill>
                <a:latin typeface="Calibri"/>
                <a:ea typeface="Calibri"/>
                <a:cs typeface="Calibri"/>
                <a:sym typeface="Calibri"/>
              </a:rPr>
              <a:t>th</a:t>
            </a:r>
            <a:r>
              <a:rPr lang="en-US" sz="2000" dirty="0">
                <a:solidFill>
                  <a:srgbClr val="BADDE1"/>
                </a:solidFill>
                <a:latin typeface="Calibri"/>
                <a:ea typeface="Calibri"/>
                <a:cs typeface="Calibri"/>
                <a:sym typeface="Calibri"/>
              </a:rPr>
              <a:t>, 2015</a:t>
            </a:r>
          </a:p>
          <a:p>
            <a:pPr marL="285750" indent="-285750">
              <a:spcBef>
                <a:spcPts val="1200"/>
              </a:spcBef>
              <a:buClr>
                <a:schemeClr val="dk1"/>
              </a:buClr>
              <a:buSzPct val="100000"/>
              <a:buFont typeface="Arial"/>
              <a:buChar char="•"/>
            </a:pPr>
            <a:r>
              <a:rPr lang="en-US" sz="2000" dirty="0">
                <a:solidFill>
                  <a:srgbClr val="BADDE1"/>
                </a:solidFill>
                <a:latin typeface="Calibri"/>
                <a:ea typeface="Calibri"/>
                <a:cs typeface="Calibri"/>
                <a:sym typeface="Calibri"/>
              </a:rPr>
              <a:t>More </a:t>
            </a:r>
            <a:r>
              <a:rPr lang="en-US" sz="2000" dirty="0" smtClean="0">
                <a:solidFill>
                  <a:srgbClr val="BADDE1"/>
                </a:solidFill>
                <a:latin typeface="Calibri"/>
                <a:ea typeface="Calibri"/>
                <a:cs typeface="Calibri"/>
                <a:sym typeface="Calibri"/>
              </a:rPr>
              <a:t>datasets in </a:t>
            </a:r>
            <a:r>
              <a:rPr lang="en-US" sz="2000" dirty="0">
                <a:solidFill>
                  <a:srgbClr val="BADDE1"/>
                </a:solidFill>
                <a:latin typeface="Calibri"/>
                <a:ea typeface="Calibri"/>
                <a:cs typeface="Calibri"/>
                <a:sym typeface="Calibri"/>
              </a:rPr>
              <a:t>the pipeline</a:t>
            </a:r>
          </a:p>
        </p:txBody>
      </p:sp>
      <p:grpSp>
        <p:nvGrpSpPr>
          <p:cNvPr id="13" name="Group 12"/>
          <p:cNvGrpSpPr/>
          <p:nvPr/>
        </p:nvGrpSpPr>
        <p:grpSpPr>
          <a:xfrm>
            <a:off x="304800" y="5943600"/>
            <a:ext cx="1989725" cy="616204"/>
            <a:chOff x="378308" y="6143437"/>
            <a:chExt cx="2652966" cy="692404"/>
          </a:xfrm>
        </p:grpSpPr>
        <p:pic>
          <p:nvPicPr>
            <p:cNvPr id="14" name="Picture 13" descr="NOAA logo no r_Transparent.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308" y="6143437"/>
              <a:ext cx="600040" cy="598040"/>
            </a:xfrm>
            <a:prstGeom prst="rect">
              <a:avLst/>
            </a:prstGeom>
          </p:spPr>
        </p:pic>
        <p:sp>
          <p:nvSpPr>
            <p:cNvPr id="15" name="TextBox 14"/>
            <p:cNvSpPr txBox="1"/>
            <p:nvPr/>
          </p:nvSpPr>
          <p:spPr>
            <a:xfrm>
              <a:off x="912799" y="6235677"/>
              <a:ext cx="2118475" cy="600164"/>
            </a:xfrm>
            <a:prstGeom prst="rect">
              <a:avLst/>
            </a:prstGeom>
            <a:noFill/>
          </p:spPr>
          <p:txBody>
            <a:bodyPr wrap="square" rtlCol="0">
              <a:spAutoFit/>
            </a:bodyPr>
            <a:lstStyle/>
            <a:p>
              <a:r>
                <a:rPr lang="en-US" sz="1100" dirty="0" smtClean="0"/>
                <a:t>National Oceanic &amp; Atmospheric</a:t>
              </a:r>
              <a:br>
                <a:rPr lang="en-US" sz="1100" dirty="0" smtClean="0"/>
              </a:br>
              <a:r>
                <a:rPr lang="en-US" sz="1100" dirty="0" smtClean="0"/>
                <a:t>Administration</a:t>
              </a:r>
              <a:endParaRPr lang="en-US" sz="1100" dirty="0"/>
            </a:p>
          </p:txBody>
        </p:sp>
      </p:grpSp>
      <p:pic>
        <p:nvPicPr>
          <p:cNvPr id="17" name="Picture 16" descr="ncstate-brick-2x2-red-rgb.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5872" y="6061261"/>
            <a:ext cx="665798" cy="349633"/>
          </a:xfrm>
          <a:prstGeom prst="rect">
            <a:avLst/>
          </a:prstGeom>
        </p:spPr>
      </p:pic>
      <p:pic>
        <p:nvPicPr>
          <p:cNvPr id="18" name="Picture 17" descr="CICS_Logo-300dp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000" y="6019799"/>
            <a:ext cx="546203" cy="499595"/>
          </a:xfrm>
          <a:prstGeom prst="rect">
            <a:avLst/>
          </a:prstGeom>
        </p:spPr>
      </p:pic>
      <p:sp>
        <p:nvSpPr>
          <p:cNvPr id="19" name="TextBox 18"/>
          <p:cNvSpPr txBox="1"/>
          <p:nvPr/>
        </p:nvSpPr>
        <p:spPr>
          <a:xfrm>
            <a:off x="3520903" y="5919281"/>
            <a:ext cx="2346497" cy="938719"/>
          </a:xfrm>
          <a:prstGeom prst="rect">
            <a:avLst/>
          </a:prstGeom>
          <a:noFill/>
        </p:spPr>
        <p:txBody>
          <a:bodyPr wrap="square" rtlCol="0">
            <a:spAutoFit/>
          </a:bodyPr>
          <a:lstStyle/>
          <a:p>
            <a:r>
              <a:rPr lang="en-US" sz="1100" dirty="0" smtClean="0"/>
              <a:t>Cooperative Institute for Climate and </a:t>
            </a:r>
            <a:br>
              <a:rPr lang="en-US" sz="1100" dirty="0" smtClean="0"/>
            </a:br>
            <a:r>
              <a:rPr lang="en-US" sz="1100" dirty="0" smtClean="0"/>
              <a:t>Satellites–North Carolina</a:t>
            </a:r>
            <a:br>
              <a:rPr lang="en-US" sz="1100" dirty="0" smtClean="0"/>
            </a:br>
            <a:r>
              <a:rPr lang="en-US" sz="1100" dirty="0" smtClean="0"/>
              <a:t>North Carolina State University</a:t>
            </a:r>
            <a:endParaRPr lang="en-US" sz="1100" dirty="0"/>
          </a:p>
        </p:txBody>
      </p:sp>
    </p:spTree>
    <p:extLst>
      <p:ext uri="{BB962C8B-B14F-4D97-AF65-F5344CB8AC3E}">
        <p14:creationId xmlns:p14="http://schemas.microsoft.com/office/powerpoint/2010/main" val="395829687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NESDIS Cooperative Institutes</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3</a:t>
            </a:fld>
            <a:endParaRPr lang="en-US"/>
          </a:p>
        </p:txBody>
      </p:sp>
      <p:sp>
        <p:nvSpPr>
          <p:cNvPr id="4" name="TextBox 3"/>
          <p:cNvSpPr txBox="1"/>
          <p:nvPr/>
        </p:nvSpPr>
        <p:spPr>
          <a:xfrm>
            <a:off x="762000" y="1600200"/>
            <a:ext cx="7924800" cy="2862322"/>
          </a:xfrm>
          <a:prstGeom prst="rect">
            <a:avLst/>
          </a:prstGeom>
          <a:noFill/>
        </p:spPr>
        <p:txBody>
          <a:bodyPr wrap="square" rtlCol="0">
            <a:spAutoFit/>
          </a:bodyPr>
          <a:lstStyle/>
          <a:p>
            <a:r>
              <a:rPr lang="en-US" sz="2800" dirty="0" smtClean="0">
                <a:solidFill>
                  <a:srgbClr val="FFFF00"/>
                </a:solidFill>
              </a:rPr>
              <a:t>Collocation of NOAA and University scientists forms a </a:t>
            </a:r>
            <a:r>
              <a:rPr lang="en-US" sz="2800" dirty="0">
                <a:solidFill>
                  <a:srgbClr val="FFFF00"/>
                </a:solidFill>
              </a:rPr>
              <a:t>community that is </a:t>
            </a:r>
            <a:r>
              <a:rPr lang="en-US" sz="2800" dirty="0" smtClean="0">
                <a:solidFill>
                  <a:srgbClr val="FFFF00"/>
                </a:solidFill>
              </a:rPr>
              <a:t>immersed </a:t>
            </a:r>
            <a:r>
              <a:rPr lang="en-US" sz="2800" dirty="0">
                <a:solidFill>
                  <a:srgbClr val="FFFF00"/>
                </a:solidFill>
              </a:rPr>
              <a:t>in a </a:t>
            </a:r>
            <a:r>
              <a:rPr lang="en-US" sz="2800" dirty="0" smtClean="0">
                <a:solidFill>
                  <a:srgbClr val="FFFF00"/>
                </a:solidFill>
              </a:rPr>
              <a:t>collaborative environment, a </a:t>
            </a:r>
            <a:r>
              <a:rPr lang="en-US" sz="2800" dirty="0">
                <a:solidFill>
                  <a:srgbClr val="FFFF00"/>
                </a:solidFill>
              </a:rPr>
              <a:t>framework between the research sector and operations realizes the benefits of tight linkages that drive it forward. </a:t>
            </a:r>
            <a:endParaRPr lang="en-US" sz="2800" dirty="0" smtClean="0">
              <a:solidFill>
                <a:srgbClr val="FFFF00"/>
              </a:solidFill>
            </a:endParaRPr>
          </a:p>
          <a:p>
            <a:pPr marL="342900" indent="-342900">
              <a:buFont typeface="Arial"/>
              <a:buChar char="•"/>
            </a:pPr>
            <a:endParaRPr lang="en-US" sz="2000" dirty="0">
              <a:solidFill>
                <a:srgbClr val="FFFF00"/>
              </a:solidFill>
            </a:endParaRPr>
          </a:p>
          <a:p>
            <a:pPr marL="342900" indent="-342900">
              <a:buFont typeface="Arial"/>
              <a:buChar char="•"/>
            </a:pPr>
            <a:endParaRPr lang="en-US" sz="2000" dirty="0">
              <a:solidFill>
                <a:srgbClr val="FFFF00"/>
              </a:solidFill>
            </a:endParaRPr>
          </a:p>
        </p:txBody>
      </p:sp>
    </p:spTree>
    <p:extLst>
      <p:ext uri="{BB962C8B-B14F-4D97-AF65-F5344CB8AC3E}">
        <p14:creationId xmlns:p14="http://schemas.microsoft.com/office/powerpoint/2010/main" val="14499090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444"/>
        <p:cNvGrpSpPr/>
        <p:nvPr/>
      </p:nvGrpSpPr>
      <p:grpSpPr>
        <a:xfrm>
          <a:off x="0" y="0"/>
          <a:ext cx="0" cy="0"/>
          <a:chOff x="0" y="0"/>
          <a:chExt cx="0" cy="0"/>
        </a:xfrm>
      </p:grpSpPr>
      <p:sp>
        <p:nvSpPr>
          <p:cNvPr id="445" name="Shape 445"/>
          <p:cNvSpPr/>
          <p:nvPr/>
        </p:nvSpPr>
        <p:spPr>
          <a:xfrm>
            <a:off x="0" y="0"/>
            <a:ext cx="9144000" cy="762000"/>
          </a:xfrm>
          <a:prstGeom prst="rect">
            <a:avLst/>
          </a:prstGeom>
          <a:gradFill>
            <a:gsLst>
              <a:gs pos="0">
                <a:srgbClr val="A2A2A2"/>
              </a:gs>
              <a:gs pos="100000">
                <a:srgbClr val="FFFFFF">
                  <a:alpha val="69803"/>
                </a:srgbClr>
              </a:gs>
            </a:gsLst>
            <a:lin ang="0" scaled="0"/>
          </a:gradFill>
          <a:ln w="9525" cap="flat">
            <a:solidFill>
              <a:schemeClr val="dk1"/>
            </a:solidFill>
            <a:prstDash val="solid"/>
            <a:miter/>
            <a:headEnd type="none" w="med" len="med"/>
            <a:tailEnd type="none" w="med" len="med"/>
          </a:ln>
        </p:spPr>
        <p:txBody>
          <a:bodyPr lIns="90715" tIns="45345" rIns="90715" bIns="45345" anchor="ctr" anchorCtr="0">
            <a:noAutofit/>
          </a:bodyPr>
          <a:lstStyle/>
          <a:p>
            <a:endParaRPr sz="500"/>
          </a:p>
        </p:txBody>
      </p:sp>
      <p:pic>
        <p:nvPicPr>
          <p:cNvPr id="461" name="Shape 4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294" y="49213"/>
            <a:ext cx="644626" cy="636586"/>
          </a:xfrm>
          <a:prstGeom prst="rect">
            <a:avLst/>
          </a:prstGeom>
          <a:noFill/>
          <a:ln>
            <a:noFill/>
          </a:ln>
        </p:spPr>
      </p:pic>
      <p:sp>
        <p:nvSpPr>
          <p:cNvPr id="462" name="Shape 462"/>
          <p:cNvSpPr txBox="1"/>
          <p:nvPr/>
        </p:nvSpPr>
        <p:spPr>
          <a:xfrm>
            <a:off x="822960" y="102326"/>
            <a:ext cx="4500562" cy="522288"/>
          </a:xfrm>
          <a:prstGeom prst="rect">
            <a:avLst/>
          </a:prstGeom>
          <a:noFill/>
          <a:ln>
            <a:noFill/>
          </a:ln>
        </p:spPr>
        <p:txBody>
          <a:bodyPr lIns="90715" tIns="45345" rIns="90715" bIns="45345" anchor="t" anchorCtr="0">
            <a:noAutofit/>
          </a:bodyPr>
          <a:lstStyle/>
          <a:p>
            <a:pPr>
              <a:buSzPct val="25000"/>
            </a:pPr>
            <a:r>
              <a:rPr lang="en-US" sz="2800" dirty="0">
                <a:solidFill>
                  <a:schemeClr val="tx1"/>
                </a:solidFill>
                <a:latin typeface="Calibri"/>
                <a:ea typeface="Calibri"/>
                <a:cs typeface="Calibri"/>
                <a:sym typeface="Calibri"/>
              </a:rPr>
              <a:t>NOAA Cooperative Institutes</a:t>
            </a:r>
          </a:p>
        </p:txBody>
      </p:sp>
      <p:pic>
        <p:nvPicPr>
          <p:cNvPr id="463" name="Shape 4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29337" y="0"/>
            <a:ext cx="3014662" cy="769938"/>
          </a:xfrm>
          <a:prstGeom prst="rect">
            <a:avLst/>
          </a:prstGeom>
          <a:noFill/>
          <a:ln>
            <a:noFill/>
          </a:ln>
        </p:spPr>
      </p:pic>
      <p:sp>
        <p:nvSpPr>
          <p:cNvPr id="2" name="Rectangle 1">
            <a:extLst>
              <a:ext uri="{FF2B5EF4-FFF2-40B4-BE49-F238E27FC236}">
                <a16:creationId xmlns="" xmlns:a16="http://schemas.microsoft.com/office/drawing/2014/main" id="{2F0A4AA7-5E49-6C43-8A7D-282A42292AAC}"/>
              </a:ext>
            </a:extLst>
          </p:cNvPr>
          <p:cNvSpPr/>
          <p:nvPr/>
        </p:nvSpPr>
        <p:spPr>
          <a:xfrm>
            <a:off x="587828" y="943484"/>
            <a:ext cx="7955280" cy="646331"/>
          </a:xfrm>
          <a:prstGeom prst="rect">
            <a:avLst/>
          </a:prstGeom>
        </p:spPr>
        <p:txBody>
          <a:bodyPr wrap="square">
            <a:spAutoFit/>
          </a:bodyPr>
          <a:lstStyle/>
          <a:p>
            <a:r>
              <a:rPr lang="en-US" sz="1800" dirty="0">
                <a:solidFill>
                  <a:schemeClr val="accent1">
                    <a:lumMod val="90000"/>
                  </a:schemeClr>
                </a:solidFill>
                <a:latin typeface="helvetica" pitchFamily="2" charset="0"/>
              </a:rPr>
              <a:t>NOAA supports 16 Cooperative Institutes consisting of 42 universities and research institutions across 23 states and the District of Columbia.</a:t>
            </a:r>
            <a:endParaRPr lang="en-US" sz="1800" dirty="0">
              <a:solidFill>
                <a:schemeClr val="accent1">
                  <a:lumMod val="90000"/>
                </a:schemeClr>
              </a:solidFill>
            </a:endParaRPr>
          </a:p>
        </p:txBody>
      </p:sp>
      <p:pic>
        <p:nvPicPr>
          <p:cNvPr id="4" name="Picture 3">
            <a:extLst>
              <a:ext uri="{FF2B5EF4-FFF2-40B4-BE49-F238E27FC236}">
                <a16:creationId xmlns="" xmlns:a16="http://schemas.microsoft.com/office/drawing/2014/main" id="{ECFDA4ED-68A1-8C4A-B489-0AFE3F49FB92}"/>
              </a:ext>
            </a:extLst>
          </p:cNvPr>
          <p:cNvPicPr>
            <a:picLocks noChangeAspect="1"/>
          </p:cNvPicPr>
          <p:nvPr/>
        </p:nvPicPr>
        <p:blipFill>
          <a:blip r:embed="rId5"/>
          <a:stretch>
            <a:fillRect/>
          </a:stretch>
        </p:blipFill>
        <p:spPr>
          <a:xfrm>
            <a:off x="0" y="1746862"/>
            <a:ext cx="9144000" cy="4775063"/>
          </a:xfrm>
          <a:prstGeom prst="rect">
            <a:avLst/>
          </a:prstGeom>
        </p:spPr>
      </p:pic>
    </p:spTree>
    <p:extLst>
      <p:ext uri="{BB962C8B-B14F-4D97-AF65-F5344CB8AC3E}">
        <p14:creationId xmlns:p14="http://schemas.microsoft.com/office/powerpoint/2010/main" val="34358826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Outline</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5</a:t>
            </a:fld>
            <a:endParaRPr lang="en-US"/>
          </a:p>
        </p:txBody>
      </p:sp>
      <p:sp>
        <p:nvSpPr>
          <p:cNvPr id="4" name="TextBox 3"/>
          <p:cNvSpPr txBox="1"/>
          <p:nvPr/>
        </p:nvSpPr>
        <p:spPr>
          <a:xfrm>
            <a:off x="609600" y="1752600"/>
            <a:ext cx="6934200" cy="3046988"/>
          </a:xfrm>
          <a:prstGeom prst="rect">
            <a:avLst/>
          </a:prstGeom>
          <a:noFill/>
        </p:spPr>
        <p:txBody>
          <a:bodyPr wrap="square" rtlCol="0">
            <a:spAutoFit/>
          </a:bodyPr>
          <a:lstStyle/>
          <a:p>
            <a:r>
              <a:rPr lang="en-US" sz="3200" dirty="0" smtClean="0">
                <a:solidFill>
                  <a:srgbClr val="DAEDEF"/>
                </a:solidFill>
              </a:rPr>
              <a:t>Thoughts on R2O</a:t>
            </a:r>
          </a:p>
          <a:p>
            <a:endParaRPr lang="en-US" sz="3200" dirty="0">
              <a:solidFill>
                <a:srgbClr val="DAEDEF"/>
              </a:solidFill>
            </a:endParaRPr>
          </a:p>
          <a:p>
            <a:r>
              <a:rPr lang="en-US" sz="3200" dirty="0" smtClean="0">
                <a:solidFill>
                  <a:srgbClr val="DAEDEF"/>
                </a:solidFill>
              </a:rPr>
              <a:t>Example successes of CI activities (NESDIS)</a:t>
            </a:r>
          </a:p>
          <a:p>
            <a:endParaRPr lang="en-US" sz="3200" dirty="0">
              <a:solidFill>
                <a:srgbClr val="DAEDEF"/>
              </a:solidFill>
            </a:endParaRPr>
          </a:p>
          <a:p>
            <a:r>
              <a:rPr lang="en-US" sz="3200" dirty="0" smtClean="0">
                <a:solidFill>
                  <a:srgbClr val="DAEDEF"/>
                </a:solidFill>
              </a:rPr>
              <a:t>Summary: Why CIs work in R2O</a:t>
            </a:r>
            <a:endParaRPr lang="en-US" sz="3200" dirty="0">
              <a:solidFill>
                <a:srgbClr val="DAEDEF"/>
              </a:solidFill>
            </a:endParaRPr>
          </a:p>
        </p:txBody>
      </p:sp>
    </p:spTree>
    <p:extLst>
      <p:ext uri="{BB962C8B-B14F-4D97-AF65-F5344CB8AC3E}">
        <p14:creationId xmlns:p14="http://schemas.microsoft.com/office/powerpoint/2010/main" val="17581407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6</a:t>
            </a:fld>
            <a:endParaRPr lang="en-US"/>
          </a:p>
        </p:txBody>
      </p:sp>
      <p:sp>
        <p:nvSpPr>
          <p:cNvPr id="4" name="TextBox 3"/>
          <p:cNvSpPr txBox="1"/>
          <p:nvPr/>
        </p:nvSpPr>
        <p:spPr>
          <a:xfrm>
            <a:off x="381000" y="0"/>
            <a:ext cx="8077200" cy="1077218"/>
          </a:xfrm>
          <a:prstGeom prst="rect">
            <a:avLst/>
          </a:prstGeom>
          <a:noFill/>
        </p:spPr>
        <p:txBody>
          <a:bodyPr wrap="square" rtlCol="0">
            <a:spAutoFit/>
          </a:bodyPr>
          <a:lstStyle/>
          <a:p>
            <a:r>
              <a:rPr lang="en-US" sz="3200" dirty="0">
                <a:solidFill>
                  <a:srgbClr val="DAEDEF"/>
                </a:solidFill>
              </a:rPr>
              <a:t>The Board on Atmospheric Sciences and Climate of the National Research </a:t>
            </a:r>
            <a:r>
              <a:rPr lang="en-US" sz="3200" dirty="0" smtClean="0">
                <a:solidFill>
                  <a:srgbClr val="DAEDEF"/>
                </a:solidFill>
              </a:rPr>
              <a:t>Council</a:t>
            </a:r>
            <a:endParaRPr lang="en-US" sz="3200" dirty="0">
              <a:solidFill>
                <a:srgbClr val="DAEDEF"/>
              </a:solidFill>
            </a:endParaRPr>
          </a:p>
        </p:txBody>
      </p:sp>
      <p:sp>
        <p:nvSpPr>
          <p:cNvPr id="5" name="TextBox 4"/>
          <p:cNvSpPr txBox="1"/>
          <p:nvPr/>
        </p:nvSpPr>
        <p:spPr>
          <a:xfrm>
            <a:off x="228600" y="1295400"/>
            <a:ext cx="8686800" cy="3970318"/>
          </a:xfrm>
          <a:prstGeom prst="rect">
            <a:avLst/>
          </a:prstGeom>
          <a:noFill/>
        </p:spPr>
        <p:txBody>
          <a:bodyPr wrap="square" rtlCol="0">
            <a:spAutoFit/>
          </a:bodyPr>
          <a:lstStyle/>
          <a:p>
            <a:r>
              <a:rPr lang="en-US" sz="2800" dirty="0" smtClean="0">
                <a:solidFill>
                  <a:srgbClr val="DAEDEF"/>
                </a:solidFill>
              </a:rPr>
              <a:t>..mutually </a:t>
            </a:r>
            <a:r>
              <a:rPr lang="en-US" sz="2800" dirty="0">
                <a:solidFill>
                  <a:srgbClr val="DAEDEF"/>
                </a:solidFill>
              </a:rPr>
              <a:t>beneficial R2O practices</a:t>
            </a:r>
            <a:r>
              <a:rPr lang="en-US" sz="2800" dirty="0" smtClean="0">
                <a:solidFill>
                  <a:srgbClr val="DAEDEF"/>
                </a:solidFill>
              </a:rPr>
              <a:t>:</a:t>
            </a:r>
          </a:p>
          <a:p>
            <a:endParaRPr lang="en-US" sz="2800" dirty="0">
              <a:solidFill>
                <a:srgbClr val="DAEDEF"/>
              </a:solidFill>
            </a:endParaRPr>
          </a:p>
          <a:p>
            <a:pPr marL="342900" indent="-342900">
              <a:buFont typeface="Arial"/>
              <a:buChar char="•"/>
            </a:pPr>
            <a:r>
              <a:rPr lang="en-US" sz="2800" dirty="0">
                <a:solidFill>
                  <a:srgbClr val="FFFF00"/>
                </a:solidFill>
              </a:rPr>
              <a:t>A research program that understands operational requirements;</a:t>
            </a:r>
          </a:p>
          <a:p>
            <a:pPr marL="342900" indent="-342900">
              <a:buFont typeface="Arial"/>
              <a:buChar char="•"/>
            </a:pPr>
            <a:r>
              <a:rPr lang="en-US" sz="2800" dirty="0">
                <a:solidFill>
                  <a:srgbClr val="FFFF00"/>
                </a:solidFill>
              </a:rPr>
              <a:t>Adequate resources, including continuous development of new observing, technological, and modeling capabilities, and sufficient plans;</a:t>
            </a:r>
          </a:p>
          <a:p>
            <a:pPr marL="342900" indent="-342900">
              <a:buFont typeface="Arial"/>
              <a:buChar char="•"/>
            </a:pPr>
            <a:r>
              <a:rPr lang="en-US" sz="2800" dirty="0">
                <a:solidFill>
                  <a:srgbClr val="FFFF00"/>
                </a:solidFill>
              </a:rPr>
              <a:t>A sustained interface with users, promoting two-way feedback</a:t>
            </a:r>
            <a:r>
              <a:rPr lang="en-US" sz="2800"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9200350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8600" y="457200"/>
            <a:ext cx="9144000" cy="5529263"/>
          </a:xfrm>
          <a:prstGeom prst="rect">
            <a:avLst/>
          </a:prstGeom>
        </p:spPr>
      </p:pic>
      <p:sp>
        <p:nvSpPr>
          <p:cNvPr id="2" name="Title 1"/>
          <p:cNvSpPr>
            <a:spLocks noGrp="1"/>
          </p:cNvSpPr>
          <p:nvPr>
            <p:ph type="title"/>
          </p:nvPr>
        </p:nvSpPr>
        <p:spPr/>
        <p:txBody>
          <a:bodyPr/>
          <a:lstStyle/>
          <a:p>
            <a:r>
              <a:rPr lang="en-US" dirty="0" smtClean="0">
                <a:solidFill>
                  <a:srgbClr val="000090"/>
                </a:solidFill>
              </a:rPr>
              <a:t>R2O</a:t>
            </a:r>
            <a:endParaRPr lang="en-US" dirty="0">
              <a:solidFill>
                <a:srgbClr val="000090"/>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7</a:t>
            </a:fld>
            <a:endParaRPr lang="en-US"/>
          </a:p>
        </p:txBody>
      </p:sp>
      <p:sp>
        <p:nvSpPr>
          <p:cNvPr id="5" name="TextBox 4"/>
          <p:cNvSpPr txBox="1"/>
          <p:nvPr/>
        </p:nvSpPr>
        <p:spPr>
          <a:xfrm>
            <a:off x="1371600" y="6019800"/>
            <a:ext cx="6477000" cy="646331"/>
          </a:xfrm>
          <a:prstGeom prst="rect">
            <a:avLst/>
          </a:prstGeom>
          <a:noFill/>
        </p:spPr>
        <p:txBody>
          <a:bodyPr wrap="square" rtlCol="0">
            <a:spAutoFit/>
          </a:bodyPr>
          <a:lstStyle/>
          <a:p>
            <a:r>
              <a:rPr lang="en-US" dirty="0">
                <a:solidFill>
                  <a:srgbClr val="9ED3D7"/>
                </a:solidFill>
              </a:rPr>
              <a:t>Bridging the Valley of Death: Lessons Learned From 14 Years of Commercialization of Technology Education</a:t>
            </a:r>
          </a:p>
        </p:txBody>
      </p:sp>
    </p:spTree>
    <p:extLst>
      <p:ext uri="{BB962C8B-B14F-4D97-AF65-F5344CB8AC3E}">
        <p14:creationId xmlns:p14="http://schemas.microsoft.com/office/powerpoint/2010/main" val="26683045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7"/>
            <a:ext cx="8229600" cy="1143000"/>
          </a:xfrm>
        </p:spPr>
        <p:txBody>
          <a:bodyPr/>
          <a:lstStyle/>
          <a:p>
            <a:r>
              <a:rPr lang="en-US" dirty="0" smtClean="0">
                <a:solidFill>
                  <a:srgbClr val="9ED3D7"/>
                </a:solidFill>
              </a:rPr>
              <a:t>R2O</a:t>
            </a:r>
            <a:endParaRPr lang="en-US" dirty="0">
              <a:solidFill>
                <a:srgbClr val="9ED3D7"/>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8</a:t>
            </a:fld>
            <a:endParaRPr lang="en-US"/>
          </a:p>
        </p:txBody>
      </p:sp>
      <p:sp>
        <p:nvSpPr>
          <p:cNvPr id="5" name="TextBox 4"/>
          <p:cNvSpPr txBox="1"/>
          <p:nvPr/>
        </p:nvSpPr>
        <p:spPr>
          <a:xfrm>
            <a:off x="1371600" y="6019800"/>
            <a:ext cx="6477000" cy="646331"/>
          </a:xfrm>
          <a:prstGeom prst="rect">
            <a:avLst/>
          </a:prstGeom>
          <a:noFill/>
        </p:spPr>
        <p:txBody>
          <a:bodyPr wrap="square" rtlCol="0">
            <a:spAutoFit/>
          </a:bodyPr>
          <a:lstStyle/>
          <a:p>
            <a:r>
              <a:rPr lang="en-US" dirty="0">
                <a:solidFill>
                  <a:srgbClr val="9ED3D7"/>
                </a:solidFill>
              </a:rPr>
              <a:t>Bridging the Valley of Death: Lessons Learned From 14 Years of Commercialization of Technology Education</a:t>
            </a:r>
          </a:p>
        </p:txBody>
      </p:sp>
      <p:pic>
        <p:nvPicPr>
          <p:cNvPr id="4" name="Picture 3"/>
          <p:cNvPicPr>
            <a:picLocks noChangeAspect="1"/>
          </p:cNvPicPr>
          <p:nvPr/>
        </p:nvPicPr>
        <p:blipFill>
          <a:blip r:embed="rId3" cstate="screen">
            <a:alphaModFix amt="67000"/>
            <a:extLst>
              <a:ext uri="{28A0092B-C50C-407E-A947-70E740481C1C}">
                <a14:useLocalDpi xmlns:a14="http://schemas.microsoft.com/office/drawing/2010/main"/>
              </a:ext>
            </a:extLst>
          </a:blip>
          <a:stretch>
            <a:fillRect/>
          </a:stretch>
        </p:blipFill>
        <p:spPr>
          <a:xfrm>
            <a:off x="228600" y="1066800"/>
            <a:ext cx="5469305" cy="364814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9178" y="2971800"/>
            <a:ext cx="5254821" cy="351769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3504714"/>
            <a:ext cx="4419600" cy="294326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8200" y="1066801"/>
            <a:ext cx="4495800" cy="3001186"/>
          </a:xfrm>
          <a:prstGeom prst="rect">
            <a:avLst/>
          </a:prstGeom>
        </p:spPr>
      </p:pic>
    </p:spTree>
    <p:extLst>
      <p:ext uri="{BB962C8B-B14F-4D97-AF65-F5344CB8AC3E}">
        <p14:creationId xmlns:p14="http://schemas.microsoft.com/office/powerpoint/2010/main" val="771187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R2O</a:t>
            </a:r>
            <a:endParaRPr lang="en-US" dirty="0">
              <a:solidFill>
                <a:schemeClr val="accent1"/>
              </a:solidFill>
            </a:endParaRPr>
          </a:p>
        </p:txBody>
      </p:sp>
      <p:sp>
        <p:nvSpPr>
          <p:cNvPr id="3" name="Slide Number Placeholder 2"/>
          <p:cNvSpPr>
            <a:spLocks noGrp="1"/>
          </p:cNvSpPr>
          <p:nvPr>
            <p:ph type="sldNum" sz="quarter" idx="12"/>
          </p:nvPr>
        </p:nvSpPr>
        <p:spPr/>
        <p:txBody>
          <a:bodyPr/>
          <a:lstStyle/>
          <a:p>
            <a:pPr>
              <a:defRPr/>
            </a:pPr>
            <a:fld id="{4265F424-A057-41D9-9808-928C5B6B6085}" type="slidenum">
              <a:rPr lang="en-US" smtClean="0"/>
              <a:pPr>
                <a:defRPr/>
              </a:pPr>
              <a:t>9</a:t>
            </a:fld>
            <a:endParaRPr lang="en-US"/>
          </a:p>
        </p:txBody>
      </p:sp>
      <p:sp>
        <p:nvSpPr>
          <p:cNvPr id="4" name="TextBox 3"/>
          <p:cNvSpPr txBox="1"/>
          <p:nvPr/>
        </p:nvSpPr>
        <p:spPr>
          <a:xfrm>
            <a:off x="533400" y="1676400"/>
            <a:ext cx="8229600" cy="3970318"/>
          </a:xfrm>
          <a:prstGeom prst="rect">
            <a:avLst/>
          </a:prstGeom>
          <a:noFill/>
        </p:spPr>
        <p:txBody>
          <a:bodyPr wrap="square" rtlCol="0">
            <a:spAutoFit/>
          </a:bodyPr>
          <a:lstStyle/>
          <a:p>
            <a:pPr marL="342900" indent="-342900">
              <a:buFont typeface="Arial"/>
              <a:buChar char="•"/>
            </a:pPr>
            <a:r>
              <a:rPr lang="en-US" sz="2800" dirty="0" smtClean="0">
                <a:solidFill>
                  <a:srgbClr val="FFFF00"/>
                </a:solidFill>
              </a:rPr>
              <a:t>R2O should be more dynamic than a bridge. Not </a:t>
            </a:r>
            <a:r>
              <a:rPr lang="en-US" sz="2800" dirty="0">
                <a:solidFill>
                  <a:srgbClr val="FFFF00"/>
                </a:solidFill>
              </a:rPr>
              <a:t>an isolated process for a single </a:t>
            </a:r>
            <a:r>
              <a:rPr lang="en-US" sz="2800" dirty="0" smtClean="0">
                <a:solidFill>
                  <a:srgbClr val="FFFF00"/>
                </a:solidFill>
              </a:rPr>
              <a:t>deliverable; a</a:t>
            </a:r>
            <a:r>
              <a:rPr lang="en-US" sz="2800" dirty="0">
                <a:solidFill>
                  <a:srgbClr val="FFFF00"/>
                </a:solidFill>
              </a:rPr>
              <a:t> </a:t>
            </a:r>
            <a:r>
              <a:rPr lang="en-US" sz="2800" dirty="0" smtClean="0">
                <a:solidFill>
                  <a:srgbClr val="FFFF00"/>
                </a:solidFill>
              </a:rPr>
              <a:t>holistic process as </a:t>
            </a:r>
            <a:r>
              <a:rPr lang="en-US" sz="2800" dirty="0">
                <a:solidFill>
                  <a:srgbClr val="FFFF00"/>
                </a:solidFill>
              </a:rPr>
              <a:t>R2O cycle delivers research results that fit </a:t>
            </a:r>
            <a:r>
              <a:rPr lang="en-US" sz="2800" dirty="0" smtClean="0">
                <a:solidFill>
                  <a:srgbClr val="FFFF00"/>
                </a:solidFill>
              </a:rPr>
              <a:t>into operations</a:t>
            </a:r>
            <a:r>
              <a:rPr lang="en-US" sz="2800" dirty="0">
                <a:solidFill>
                  <a:srgbClr val="FFFF00"/>
                </a:solidFill>
              </a:rPr>
              <a:t>. </a:t>
            </a:r>
            <a:endParaRPr lang="en-US" sz="2800" dirty="0" smtClean="0">
              <a:solidFill>
                <a:srgbClr val="FFFF00"/>
              </a:solidFill>
            </a:endParaRPr>
          </a:p>
          <a:p>
            <a:pPr marL="342900" indent="-342900">
              <a:buFont typeface="Arial"/>
              <a:buChar char="•"/>
            </a:pPr>
            <a:endParaRPr lang="en-US" sz="2800" dirty="0" smtClean="0">
              <a:solidFill>
                <a:srgbClr val="FFFF00"/>
              </a:solidFill>
            </a:endParaRPr>
          </a:p>
          <a:p>
            <a:pPr marL="342900" indent="-342900">
              <a:buFont typeface="Arial"/>
              <a:buChar char="•"/>
            </a:pPr>
            <a:r>
              <a:rPr lang="en-US" sz="2800" dirty="0" smtClean="0">
                <a:solidFill>
                  <a:srgbClr val="FFFF00"/>
                </a:solidFill>
              </a:rPr>
              <a:t>Involves a community </a:t>
            </a:r>
            <a:r>
              <a:rPr lang="en-US" sz="2800" dirty="0">
                <a:solidFill>
                  <a:srgbClr val="FFFF00"/>
                </a:solidFill>
              </a:rPr>
              <a:t>that is adequately immersed in a collaborative framework between the research sector and </a:t>
            </a:r>
            <a:r>
              <a:rPr lang="en-US" sz="2800" dirty="0" smtClean="0">
                <a:solidFill>
                  <a:srgbClr val="FFFF00"/>
                </a:solidFill>
              </a:rPr>
              <a:t>operations; there are </a:t>
            </a:r>
            <a:r>
              <a:rPr lang="en-US" sz="2800" dirty="0">
                <a:solidFill>
                  <a:srgbClr val="FFFF00"/>
                </a:solidFill>
              </a:rPr>
              <a:t>tight linkages that drive it forward. </a:t>
            </a:r>
          </a:p>
        </p:txBody>
      </p:sp>
      <p:pic>
        <p:nvPicPr>
          <p:cNvPr id="7" name="Picture 6" descr="giphy.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838200"/>
            <a:ext cx="5715000" cy="5715000"/>
          </a:xfrm>
          <a:prstGeom prst="rect">
            <a:avLst/>
          </a:prstGeom>
        </p:spPr>
      </p:pic>
    </p:spTree>
    <p:extLst>
      <p:ext uri="{BB962C8B-B14F-4D97-AF65-F5344CB8AC3E}">
        <p14:creationId xmlns:p14="http://schemas.microsoft.com/office/powerpoint/2010/main" val="1740946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34349</TotalTime>
  <Words>2269</Words>
  <Application>Microsoft Macintosh PowerPoint</Application>
  <PresentationFormat>On-screen Show (4:3)</PresentationFormat>
  <Paragraphs>321</Paragraphs>
  <Slides>25</Slides>
  <Notes>14</Notes>
  <HiddenSlides>2</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9_Default Design</vt:lpstr>
      <vt:lpstr>7_Default Design</vt:lpstr>
      <vt:lpstr>3_Office Theme</vt:lpstr>
      <vt:lpstr>1_CIMSS_Template_2013Logo</vt:lpstr>
      <vt:lpstr>9_Office Theme</vt:lpstr>
      <vt:lpstr>STAR External Review</vt:lpstr>
      <vt:lpstr>R2O in satellite observations</vt:lpstr>
      <vt:lpstr>PowerPoint Presentation</vt:lpstr>
      <vt:lpstr>NESDIS Cooperative Institutes</vt:lpstr>
      <vt:lpstr>PowerPoint Presentation</vt:lpstr>
      <vt:lpstr>Outline</vt:lpstr>
      <vt:lpstr>PowerPoint Presentation</vt:lpstr>
      <vt:lpstr>R2O</vt:lpstr>
      <vt:lpstr>R2O</vt:lpstr>
      <vt:lpstr>R2O</vt:lpstr>
      <vt:lpstr>PowerPoint Presentation</vt:lpstr>
      <vt:lpstr>PowerPoint Presentation</vt:lpstr>
      <vt:lpstr>PowerPoint Presentation</vt:lpstr>
      <vt:lpstr>PowerPoint Presentation</vt:lpstr>
      <vt:lpstr>GOES-R ABI Products</vt:lpstr>
      <vt:lpstr>PowerPoint Presentation</vt:lpstr>
      <vt:lpstr>Training and User Education Materials</vt:lpstr>
      <vt:lpstr>Making a better bridge or slinky</vt:lpstr>
      <vt:lpstr>Summary</vt:lpstr>
      <vt:lpstr>PowerPoint Presentation</vt:lpstr>
      <vt:lpstr>Satellite-Based Dust Storm Enhancements</vt:lpstr>
      <vt:lpstr>PowerPoint Presentation</vt:lpstr>
      <vt:lpstr>Merging Lightning and LEO</vt:lpstr>
      <vt:lpstr>PowerPoint Presentation</vt:lpstr>
      <vt:lpstr>NEXRAD Reanalysis</vt:lpstr>
      <vt:lpstr>Information Access Models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Tim Schmit</dc:creator>
  <cp:keywords/>
  <dc:description/>
  <cp:lastModifiedBy>Tania Sizer</cp:lastModifiedBy>
  <cp:revision>111</cp:revision>
  <dcterms:created xsi:type="dcterms:W3CDTF">2015-05-29T12:41:51Z</dcterms:created>
  <dcterms:modified xsi:type="dcterms:W3CDTF">2017-11-02T16:27:54Z</dcterms:modified>
  <cp:category/>
</cp:coreProperties>
</file>