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312" r:id="rId2"/>
    <p:sldId id="280" r:id="rId3"/>
    <p:sldId id="337" r:id="rId4"/>
    <p:sldId id="313" r:id="rId5"/>
    <p:sldId id="343" r:id="rId6"/>
    <p:sldId id="329" r:id="rId7"/>
    <p:sldId id="340" r:id="rId8"/>
    <p:sldId id="317" r:id="rId9"/>
    <p:sldId id="319" r:id="rId10"/>
    <p:sldId id="322" r:id="rId11"/>
    <p:sldId id="324" r:id="rId12"/>
    <p:sldId id="342" r:id="rId13"/>
    <p:sldId id="332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01"/>
  </p:normalViewPr>
  <p:slideViewPr>
    <p:cSldViewPr snapToGrid="0" snapToObjects="1">
      <p:cViewPr>
        <p:scale>
          <a:sx n="125" d="100"/>
          <a:sy n="125" d="100"/>
        </p:scale>
        <p:origin x="3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1C4EE-D79C-A943-A380-40AE131F9D42}" type="datetimeFigureOut">
              <a:rPr lang="en-US" smtClean="0"/>
              <a:t>11/2/17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AC119-FDE5-B74F-9DC1-5E0C703BC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76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</p:spPr>
        <p:txBody>
          <a:bodyPr lIns="91419" tIns="91419" rIns="91419" bIns="91419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3878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75E3A-56F3-974E-ADE0-37D8EBA0C8EC}" type="datetimeFigureOut">
              <a:rPr lang="en-US" smtClean="0"/>
              <a:t>11/2/17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EA8C6-5FAE-C441-9BDE-F9BB833FC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91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75E3A-56F3-974E-ADE0-37D8EBA0C8EC}" type="datetimeFigureOut">
              <a:rPr lang="en-US" smtClean="0"/>
              <a:t>11/2/17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EA8C6-5FAE-C441-9BDE-F9BB833FC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440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75E3A-56F3-974E-ADE0-37D8EBA0C8EC}" type="datetimeFigureOut">
              <a:rPr lang="en-US" smtClean="0"/>
              <a:t>11/2/17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EA8C6-5FAE-C441-9BDE-F9BB833FC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610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68569" tIns="68569" rIns="68569" bIns="68569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68569" tIns="68569" rIns="68569" bIns="68569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95843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75E3A-56F3-974E-ADE0-37D8EBA0C8EC}" type="datetimeFigureOut">
              <a:rPr lang="en-US" smtClean="0"/>
              <a:t>11/2/17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EA8C6-5FAE-C441-9BDE-F9BB833FC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059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75E3A-56F3-974E-ADE0-37D8EBA0C8EC}" type="datetimeFigureOut">
              <a:rPr lang="en-US" smtClean="0"/>
              <a:t>11/2/17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EA8C6-5FAE-C441-9BDE-F9BB833FC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04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75E3A-56F3-974E-ADE0-37D8EBA0C8EC}" type="datetimeFigureOut">
              <a:rPr lang="en-US" smtClean="0"/>
              <a:t>11/2/17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EA8C6-5FAE-C441-9BDE-F9BB833FC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054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75E3A-56F3-974E-ADE0-37D8EBA0C8EC}" type="datetimeFigureOut">
              <a:rPr lang="en-US" smtClean="0"/>
              <a:t>11/2/17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EA8C6-5FAE-C441-9BDE-F9BB833FC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097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75E3A-56F3-974E-ADE0-37D8EBA0C8EC}" type="datetimeFigureOut">
              <a:rPr lang="en-US" smtClean="0"/>
              <a:t>11/2/17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EA8C6-5FAE-C441-9BDE-F9BB833FC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03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75E3A-56F3-974E-ADE0-37D8EBA0C8EC}" type="datetimeFigureOut">
              <a:rPr lang="en-US" smtClean="0"/>
              <a:t>11/2/17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EA8C6-5FAE-C441-9BDE-F9BB833FC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389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75E3A-56F3-974E-ADE0-37D8EBA0C8EC}" type="datetimeFigureOut">
              <a:rPr lang="en-US" smtClean="0"/>
              <a:t>11/2/17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EA8C6-5FAE-C441-9BDE-F9BB833FC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06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75E3A-56F3-974E-ADE0-37D8EBA0C8EC}" type="datetimeFigureOut">
              <a:rPr lang="en-US" smtClean="0"/>
              <a:t>11/2/17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EA8C6-5FAE-C441-9BDE-F9BB833FC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77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75E3A-56F3-974E-ADE0-37D8EBA0C8EC}" type="datetimeFigureOut">
              <a:rPr lang="en-US" smtClean="0"/>
              <a:t>11/2/17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EA8C6-5FAE-C441-9BDE-F9BB833FC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776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4.png"/><Relationship Id="rId5" Type="http://schemas.openxmlformats.org/officeDocument/2006/relationships/image" Target="../media/image7.jpe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jpeg"/><Relationship Id="rId8" Type="http://schemas.openxmlformats.org/officeDocument/2006/relationships/image" Target="../media/image14.png"/><Relationship Id="rId9" Type="http://schemas.openxmlformats.org/officeDocument/2006/relationships/image" Target="../media/image15.jpg"/><Relationship Id="rId10" Type="http://schemas.openxmlformats.org/officeDocument/2006/relationships/image" Target="../media/image3.jpeg"/><Relationship Id="rId11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32440453126_145344543e_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395" y="0"/>
            <a:ext cx="6873206" cy="6858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4800600"/>
            <a:ext cx="9144000" cy="39620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1787886"/>
            <a:ext cx="9144000" cy="178843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800600"/>
            <a:ext cx="8534400" cy="2133600"/>
          </a:xfrm>
          <a:noFill/>
          <a:effectLst>
            <a:outerShdw blurRad="50800" dist="38100" dir="2700000" algn="tl" rotWithShape="0">
              <a:prstClr val="black">
                <a:alpha val="85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en-US" sz="1600" dirty="0" smtClean="0">
                <a:solidFill>
                  <a:schemeClr val="bg1"/>
                </a:solidFill>
              </a:rPr>
              <a:t>Thomas Auligné. Director, Joint Center for Satellite Data Assimilation (JCSDA)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/>
            </a:r>
            <a:br>
              <a:rPr lang="en-US" sz="1600" dirty="0" smtClean="0">
                <a:solidFill>
                  <a:schemeClr val="bg1"/>
                </a:solidFill>
              </a:rPr>
            </a:br>
            <a:endParaRPr lang="en-US" sz="1600" dirty="0" smtClean="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1779588"/>
            <a:ext cx="8534400" cy="1725612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87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bg1"/>
                </a:solidFill>
              </a:rPr>
              <a:t>Joint Center for Satellite Data Assimilation </a:t>
            </a:r>
            <a:br>
              <a:rPr lang="en-US" sz="3600" b="1" dirty="0" smtClean="0">
                <a:solidFill>
                  <a:schemeClr val="bg1"/>
                </a:solidFill>
              </a:rPr>
            </a:br>
            <a:endParaRPr lang="en-US" sz="3600" b="1" dirty="0" smtClean="0">
              <a:solidFill>
                <a:schemeClr val="bg1"/>
              </a:solidFill>
            </a:endParaRPr>
          </a:p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Activities in Support of O2R2O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11"/>
          </p:nvPr>
        </p:nvSpPr>
        <p:spPr>
          <a:xfrm>
            <a:off x="0" y="6583435"/>
            <a:ext cx="3748710" cy="274565"/>
          </a:xfrm>
          <a:noFill/>
        </p:spPr>
        <p:txBody>
          <a:bodyPr/>
          <a:lstStyle/>
          <a:p>
            <a:pPr algn="l"/>
            <a:r>
              <a:rPr lang="en-US" sz="1000" dirty="0" smtClean="0"/>
              <a:t>T. Auligné:: NOAA R2O Workshop:: College Park, MD:: Nov. 1</a:t>
            </a:r>
            <a:r>
              <a:rPr lang="en-US" sz="1000" baseline="30000" dirty="0" smtClean="0"/>
              <a:t>st</a:t>
            </a:r>
            <a:r>
              <a:rPr lang="en-US" sz="1000" dirty="0" smtClean="0"/>
              <a:t>, 2017</a:t>
            </a:r>
            <a:endParaRPr lang="en-US" sz="1000" dirty="0"/>
          </a:p>
        </p:txBody>
      </p:sp>
      <p:sp>
        <p:nvSpPr>
          <p:cNvPr id="4" name="Rectangle 3"/>
          <p:cNvSpPr/>
          <p:nvPr/>
        </p:nvSpPr>
        <p:spPr>
          <a:xfrm>
            <a:off x="6699823" y="6172353"/>
            <a:ext cx="1423405" cy="63196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2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Picture 70" descr="JCSDA_transp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0" y="0"/>
            <a:ext cx="1143000" cy="1143000"/>
          </a:xfrm>
          <a:prstGeom prst="rect">
            <a:avLst/>
          </a:prstGeom>
          <a:effectLst>
            <a:outerShdw blurRad="50800" dist="203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6" name="Oval 25"/>
          <p:cNvSpPr/>
          <p:nvPr/>
        </p:nvSpPr>
        <p:spPr>
          <a:xfrm>
            <a:off x="76200" y="533400"/>
            <a:ext cx="7077114" cy="6293659"/>
          </a:xfrm>
          <a:prstGeom prst="ellipse">
            <a:avLst/>
          </a:prstGeom>
          <a:solidFill>
            <a:srgbClr val="B9D6FF">
              <a:alpha val="2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33400" y="1326902"/>
            <a:ext cx="5791200" cy="5150098"/>
          </a:xfrm>
          <a:prstGeom prst="ellipse">
            <a:avLst/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743366" y="2251578"/>
            <a:ext cx="4533067" cy="4031244"/>
          </a:xfrm>
          <a:prstGeom prst="ellipse">
            <a:avLst/>
          </a:prstGeom>
          <a:solidFill>
            <a:srgbClr val="B9D6FF">
              <a:alpha val="75000"/>
            </a:srgbClr>
          </a:solidFill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194084" y="3982585"/>
            <a:ext cx="2105537" cy="1872448"/>
          </a:xfrm>
          <a:prstGeom prst="ellipse">
            <a:avLst/>
          </a:prstGeom>
          <a:solidFill>
            <a:srgbClr val="B9D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06256" y="5090193"/>
            <a:ext cx="1369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err="1" smtClean="0"/>
              <a:t>Oper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Center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66800" y="2133600"/>
            <a:ext cx="2685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Exchange</a:t>
            </a:r>
            <a:endParaRPr lang="en-US" b="1" dirty="0"/>
          </a:p>
        </p:txBody>
      </p:sp>
      <p:sp>
        <p:nvSpPr>
          <p:cNvPr id="9" name="Magnetic Disk 8"/>
          <p:cNvSpPr/>
          <p:nvPr/>
        </p:nvSpPr>
        <p:spPr>
          <a:xfrm>
            <a:off x="3429001" y="3048000"/>
            <a:ext cx="1371600" cy="1295400"/>
          </a:xfrm>
          <a:prstGeom prst="flowChartMagneticDisk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Community Repository</a:t>
            </a:r>
          </a:p>
        </p:txBody>
      </p:sp>
      <p:sp>
        <p:nvSpPr>
          <p:cNvPr id="166" name="Magnetic Disk 165"/>
          <p:cNvSpPr/>
          <p:nvPr/>
        </p:nvSpPr>
        <p:spPr>
          <a:xfrm>
            <a:off x="1981200" y="4267200"/>
            <a:ext cx="762000" cy="762000"/>
          </a:xfrm>
          <a:prstGeom prst="flowChartMagneticDisk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NCEP</a:t>
            </a:r>
            <a:br>
              <a:rPr lang="en-US" sz="1400" dirty="0" smtClean="0"/>
            </a:br>
            <a:r>
              <a:rPr lang="en-US" sz="1400" dirty="0" smtClean="0"/>
              <a:t>Prod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743200" y="3934599"/>
            <a:ext cx="685800" cy="5104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913812" y="3929621"/>
            <a:ext cx="13782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Push +Pull request</a:t>
            </a:r>
            <a:endParaRPr lang="en-US" sz="1200" dirty="0"/>
          </a:p>
        </p:txBody>
      </p:sp>
      <p:cxnSp>
        <p:nvCxnSpPr>
          <p:cNvPr id="168" name="Straight Arrow Connector 167"/>
          <p:cNvCxnSpPr>
            <a:endCxn id="166" idx="4"/>
          </p:cNvCxnSpPr>
          <p:nvPr/>
        </p:nvCxnSpPr>
        <p:spPr>
          <a:xfrm flipH="1">
            <a:off x="2743200" y="4114800"/>
            <a:ext cx="6858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0" name="TextBox 169"/>
          <p:cNvSpPr txBox="1"/>
          <p:nvPr/>
        </p:nvSpPr>
        <p:spPr>
          <a:xfrm>
            <a:off x="3048000" y="4295001"/>
            <a:ext cx="4601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Fork</a:t>
            </a:r>
            <a:endParaRPr lang="en-US" sz="1200" dirty="0"/>
          </a:p>
        </p:txBody>
      </p:sp>
      <p:cxnSp>
        <p:nvCxnSpPr>
          <p:cNvPr id="47" name="Straight Connector 46"/>
          <p:cNvCxnSpPr>
            <a:stCxn id="35" idx="4"/>
          </p:cNvCxnSpPr>
          <p:nvPr/>
        </p:nvCxnSpPr>
        <p:spPr>
          <a:xfrm flipV="1">
            <a:off x="1981200" y="5026693"/>
            <a:ext cx="215900" cy="1168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1" name="Magnetic Disk 180"/>
          <p:cNvSpPr/>
          <p:nvPr/>
        </p:nvSpPr>
        <p:spPr>
          <a:xfrm>
            <a:off x="5257800" y="4343400"/>
            <a:ext cx="762000" cy="762000"/>
          </a:xfrm>
          <a:prstGeom prst="flowChartMagneticDisk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r-IN" sz="1400" dirty="0" smtClean="0"/>
              <a:t>…</a:t>
            </a:r>
            <a:endParaRPr lang="en-US" sz="1400" dirty="0" smtClean="0"/>
          </a:p>
        </p:txBody>
      </p:sp>
      <p:sp>
        <p:nvSpPr>
          <p:cNvPr id="190" name="Magnetic Disk 189"/>
          <p:cNvSpPr/>
          <p:nvPr/>
        </p:nvSpPr>
        <p:spPr>
          <a:xfrm>
            <a:off x="5410200" y="3429000"/>
            <a:ext cx="762000" cy="762000"/>
          </a:xfrm>
          <a:prstGeom prst="flowChartMagneticDisk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ESRL</a:t>
            </a:r>
          </a:p>
        </p:txBody>
      </p:sp>
      <p:sp>
        <p:nvSpPr>
          <p:cNvPr id="191" name="Magnetic Disk 190"/>
          <p:cNvSpPr/>
          <p:nvPr/>
        </p:nvSpPr>
        <p:spPr>
          <a:xfrm>
            <a:off x="3505200" y="1524000"/>
            <a:ext cx="762000" cy="762000"/>
          </a:xfrm>
          <a:prstGeom prst="flowChartMagneticDisk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NRL</a:t>
            </a:r>
          </a:p>
        </p:txBody>
      </p:sp>
      <p:sp>
        <p:nvSpPr>
          <p:cNvPr id="192" name="Magnetic Disk 191"/>
          <p:cNvSpPr/>
          <p:nvPr/>
        </p:nvSpPr>
        <p:spPr>
          <a:xfrm>
            <a:off x="5105400" y="2590800"/>
            <a:ext cx="762000" cy="762000"/>
          </a:xfrm>
          <a:prstGeom prst="flowChartMagneticDisk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NCAR</a:t>
            </a:r>
          </a:p>
        </p:txBody>
      </p:sp>
      <p:sp>
        <p:nvSpPr>
          <p:cNvPr id="193" name="Magnetic Disk 192"/>
          <p:cNvSpPr/>
          <p:nvPr/>
        </p:nvSpPr>
        <p:spPr>
          <a:xfrm>
            <a:off x="2514600" y="1447800"/>
            <a:ext cx="762000" cy="762000"/>
          </a:xfrm>
          <a:prstGeom prst="flowChartMagneticDisk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GMAO</a:t>
            </a:r>
          </a:p>
        </p:txBody>
      </p:sp>
      <p:sp>
        <p:nvSpPr>
          <p:cNvPr id="194" name="Magnetic Disk 193"/>
          <p:cNvSpPr/>
          <p:nvPr/>
        </p:nvSpPr>
        <p:spPr>
          <a:xfrm>
            <a:off x="4343400" y="1905000"/>
            <a:ext cx="762000" cy="762000"/>
          </a:xfrm>
          <a:prstGeom prst="flowChartMagneticDisk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.</a:t>
            </a:r>
            <a:r>
              <a:rPr lang="en-US" sz="1400" dirty="0" err="1" smtClean="0"/>
              <a:t>edu</a:t>
            </a:r>
            <a:endParaRPr lang="en-US" sz="1400" dirty="0" smtClean="0"/>
          </a:p>
        </p:txBody>
      </p:sp>
      <p:sp>
        <p:nvSpPr>
          <p:cNvPr id="35" name="Magnetic Disk 34"/>
          <p:cNvSpPr/>
          <p:nvPr/>
        </p:nvSpPr>
        <p:spPr>
          <a:xfrm>
            <a:off x="1524000" y="4953000"/>
            <a:ext cx="457200" cy="381000"/>
          </a:xfrm>
          <a:prstGeom prst="flowChartMagneticDisk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 smtClean="0"/>
              <a:t>Oper</a:t>
            </a:r>
            <a:endParaRPr lang="en-US" sz="800" i="1" dirty="0"/>
          </a:p>
        </p:txBody>
      </p:sp>
      <p:sp>
        <p:nvSpPr>
          <p:cNvPr id="36" name="Magnetic Disk 35"/>
          <p:cNvSpPr/>
          <p:nvPr/>
        </p:nvSpPr>
        <p:spPr>
          <a:xfrm>
            <a:off x="2286000" y="1143000"/>
            <a:ext cx="228600" cy="228600"/>
          </a:xfrm>
          <a:prstGeom prst="flowChartMagneticDis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i="1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2438400" y="1371600"/>
            <a:ext cx="152400" cy="152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Magnetic Disk 42"/>
          <p:cNvSpPr/>
          <p:nvPr/>
        </p:nvSpPr>
        <p:spPr>
          <a:xfrm>
            <a:off x="3581400" y="1066800"/>
            <a:ext cx="228600" cy="228600"/>
          </a:xfrm>
          <a:prstGeom prst="flowChartMagneticDis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i="1" dirty="0"/>
          </a:p>
        </p:txBody>
      </p:sp>
      <p:cxnSp>
        <p:nvCxnSpPr>
          <p:cNvPr id="45" name="Straight Connector 44"/>
          <p:cNvCxnSpPr>
            <a:endCxn id="191" idx="1"/>
          </p:cNvCxnSpPr>
          <p:nvPr/>
        </p:nvCxnSpPr>
        <p:spPr>
          <a:xfrm>
            <a:off x="3733800" y="1295400"/>
            <a:ext cx="152400" cy="228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Magnetic Disk 45"/>
          <p:cNvSpPr/>
          <p:nvPr/>
        </p:nvSpPr>
        <p:spPr>
          <a:xfrm>
            <a:off x="4724400" y="1295400"/>
            <a:ext cx="228600" cy="228600"/>
          </a:xfrm>
          <a:prstGeom prst="flowChartMagneticDis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i="1" dirty="0"/>
          </a:p>
        </p:txBody>
      </p:sp>
      <p:cxnSp>
        <p:nvCxnSpPr>
          <p:cNvPr id="48" name="Straight Connector 47"/>
          <p:cNvCxnSpPr>
            <a:endCxn id="194" idx="1"/>
          </p:cNvCxnSpPr>
          <p:nvPr/>
        </p:nvCxnSpPr>
        <p:spPr>
          <a:xfrm flipH="1">
            <a:off x="4724400" y="1524000"/>
            <a:ext cx="152400" cy="381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Magnetic Disk 48"/>
          <p:cNvSpPr/>
          <p:nvPr/>
        </p:nvSpPr>
        <p:spPr>
          <a:xfrm>
            <a:off x="5791200" y="2133600"/>
            <a:ext cx="228600" cy="228600"/>
          </a:xfrm>
          <a:prstGeom prst="flowChartMagneticDis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i="1" dirty="0"/>
          </a:p>
        </p:txBody>
      </p:sp>
      <p:cxnSp>
        <p:nvCxnSpPr>
          <p:cNvPr id="50" name="Straight Connector 49"/>
          <p:cNvCxnSpPr/>
          <p:nvPr/>
        </p:nvCxnSpPr>
        <p:spPr>
          <a:xfrm flipH="1">
            <a:off x="5715000" y="2362200"/>
            <a:ext cx="152400" cy="228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Magnetic Disk 51"/>
          <p:cNvSpPr/>
          <p:nvPr/>
        </p:nvSpPr>
        <p:spPr>
          <a:xfrm>
            <a:off x="6400800" y="3200400"/>
            <a:ext cx="228600" cy="228600"/>
          </a:xfrm>
          <a:prstGeom prst="flowChartMagneticDis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i="1" dirty="0"/>
          </a:p>
        </p:txBody>
      </p:sp>
      <p:cxnSp>
        <p:nvCxnSpPr>
          <p:cNvPr id="53" name="Straight Connector 52"/>
          <p:cNvCxnSpPr>
            <a:stCxn id="52" idx="3"/>
          </p:cNvCxnSpPr>
          <p:nvPr/>
        </p:nvCxnSpPr>
        <p:spPr>
          <a:xfrm flipH="1">
            <a:off x="6172200" y="3429000"/>
            <a:ext cx="342900" cy="228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Magnetic Disk 54"/>
          <p:cNvSpPr/>
          <p:nvPr/>
        </p:nvSpPr>
        <p:spPr>
          <a:xfrm>
            <a:off x="6324600" y="4495800"/>
            <a:ext cx="228600" cy="228600"/>
          </a:xfrm>
          <a:prstGeom prst="flowChartMagneticDis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i="1" dirty="0"/>
          </a:p>
        </p:txBody>
      </p:sp>
      <p:cxnSp>
        <p:nvCxnSpPr>
          <p:cNvPr id="56" name="Straight Connector 55"/>
          <p:cNvCxnSpPr>
            <a:stCxn id="55" idx="2"/>
          </p:cNvCxnSpPr>
          <p:nvPr/>
        </p:nvCxnSpPr>
        <p:spPr>
          <a:xfrm flipH="1">
            <a:off x="6019800" y="4610100"/>
            <a:ext cx="304800" cy="38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066800" y="1307068"/>
            <a:ext cx="2180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Sandbox</a:t>
            </a:r>
            <a:endParaRPr lang="en-US" b="1" dirty="0"/>
          </a:p>
        </p:txBody>
      </p:sp>
      <p:sp>
        <p:nvSpPr>
          <p:cNvPr id="62" name="Magnetic Disk 61"/>
          <p:cNvSpPr/>
          <p:nvPr/>
        </p:nvSpPr>
        <p:spPr>
          <a:xfrm>
            <a:off x="6324600" y="4876800"/>
            <a:ext cx="228600" cy="228600"/>
          </a:xfrm>
          <a:prstGeom prst="flowChartMagneticDis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i="1" dirty="0"/>
          </a:p>
        </p:txBody>
      </p:sp>
      <p:cxnSp>
        <p:nvCxnSpPr>
          <p:cNvPr id="63" name="Straight Connector 62"/>
          <p:cNvCxnSpPr>
            <a:stCxn id="62" idx="2"/>
          </p:cNvCxnSpPr>
          <p:nvPr/>
        </p:nvCxnSpPr>
        <p:spPr>
          <a:xfrm flipH="1" flipV="1">
            <a:off x="6019800" y="4876800"/>
            <a:ext cx="304800" cy="1143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Magnetic Disk 64"/>
          <p:cNvSpPr/>
          <p:nvPr/>
        </p:nvSpPr>
        <p:spPr>
          <a:xfrm>
            <a:off x="6477000" y="3810000"/>
            <a:ext cx="228600" cy="228600"/>
          </a:xfrm>
          <a:prstGeom prst="flowChartMagneticDis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i="1" dirty="0"/>
          </a:p>
        </p:txBody>
      </p:sp>
      <p:cxnSp>
        <p:nvCxnSpPr>
          <p:cNvPr id="66" name="Straight Connector 65"/>
          <p:cNvCxnSpPr>
            <a:stCxn id="65" idx="2"/>
            <a:endCxn id="190" idx="4"/>
          </p:cNvCxnSpPr>
          <p:nvPr/>
        </p:nvCxnSpPr>
        <p:spPr>
          <a:xfrm flipH="1" flipV="1">
            <a:off x="6172200" y="3810000"/>
            <a:ext cx="304800" cy="1143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Magnetic Disk 68"/>
          <p:cNvSpPr/>
          <p:nvPr/>
        </p:nvSpPr>
        <p:spPr>
          <a:xfrm>
            <a:off x="6172200" y="2667000"/>
            <a:ext cx="228600" cy="228600"/>
          </a:xfrm>
          <a:prstGeom prst="flowChartMagneticDis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i="1" dirty="0"/>
          </a:p>
        </p:txBody>
      </p:sp>
      <p:cxnSp>
        <p:nvCxnSpPr>
          <p:cNvPr id="70" name="Straight Connector 69"/>
          <p:cNvCxnSpPr>
            <a:stCxn id="69" idx="2"/>
          </p:cNvCxnSpPr>
          <p:nvPr/>
        </p:nvCxnSpPr>
        <p:spPr>
          <a:xfrm flipH="1">
            <a:off x="5867400" y="2781300"/>
            <a:ext cx="304800" cy="38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Magnetic Disk 72"/>
          <p:cNvSpPr/>
          <p:nvPr/>
        </p:nvSpPr>
        <p:spPr>
          <a:xfrm>
            <a:off x="5334000" y="1676400"/>
            <a:ext cx="228600" cy="228600"/>
          </a:xfrm>
          <a:prstGeom prst="flowChartMagneticDis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i="1" dirty="0"/>
          </a:p>
        </p:txBody>
      </p:sp>
      <p:cxnSp>
        <p:nvCxnSpPr>
          <p:cNvPr id="74" name="Straight Connector 73"/>
          <p:cNvCxnSpPr>
            <a:stCxn id="73" idx="2"/>
          </p:cNvCxnSpPr>
          <p:nvPr/>
        </p:nvCxnSpPr>
        <p:spPr>
          <a:xfrm flipH="1">
            <a:off x="5105400" y="1790700"/>
            <a:ext cx="228600" cy="190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Magnetic Disk 76"/>
          <p:cNvSpPr/>
          <p:nvPr/>
        </p:nvSpPr>
        <p:spPr>
          <a:xfrm>
            <a:off x="4114800" y="1143000"/>
            <a:ext cx="228600" cy="228600"/>
          </a:xfrm>
          <a:prstGeom prst="flowChartMagneticDis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i="1" dirty="0"/>
          </a:p>
        </p:txBody>
      </p:sp>
      <p:cxnSp>
        <p:nvCxnSpPr>
          <p:cNvPr id="78" name="Straight Connector 77"/>
          <p:cNvCxnSpPr>
            <a:stCxn id="77" idx="3"/>
          </p:cNvCxnSpPr>
          <p:nvPr/>
        </p:nvCxnSpPr>
        <p:spPr>
          <a:xfrm flipH="1">
            <a:off x="4114800" y="1371600"/>
            <a:ext cx="114300" cy="152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Magnetic Disk 80"/>
          <p:cNvSpPr/>
          <p:nvPr/>
        </p:nvSpPr>
        <p:spPr>
          <a:xfrm>
            <a:off x="2895600" y="990600"/>
            <a:ext cx="228600" cy="228600"/>
          </a:xfrm>
          <a:prstGeom prst="flowChartMagneticDis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i="1" dirty="0"/>
          </a:p>
        </p:txBody>
      </p:sp>
      <p:cxnSp>
        <p:nvCxnSpPr>
          <p:cNvPr id="82" name="Straight Connector 81"/>
          <p:cNvCxnSpPr>
            <a:stCxn id="81" idx="3"/>
          </p:cNvCxnSpPr>
          <p:nvPr/>
        </p:nvCxnSpPr>
        <p:spPr>
          <a:xfrm flipH="1">
            <a:off x="2971800" y="1219200"/>
            <a:ext cx="38100" cy="228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93" idx="3"/>
          </p:cNvCxnSpPr>
          <p:nvPr/>
        </p:nvCxnSpPr>
        <p:spPr>
          <a:xfrm>
            <a:off x="2895600" y="2209800"/>
            <a:ext cx="685800" cy="9144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191" idx="3"/>
          </p:cNvCxnSpPr>
          <p:nvPr/>
        </p:nvCxnSpPr>
        <p:spPr>
          <a:xfrm flipH="1">
            <a:off x="3810000" y="2286000"/>
            <a:ext cx="76200" cy="7620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stCxn id="194" idx="3"/>
          </p:cNvCxnSpPr>
          <p:nvPr/>
        </p:nvCxnSpPr>
        <p:spPr>
          <a:xfrm flipH="1">
            <a:off x="4267200" y="2667000"/>
            <a:ext cx="457200" cy="3810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H="1">
            <a:off x="4800600" y="3124200"/>
            <a:ext cx="304800" cy="304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190" idx="2"/>
          </p:cNvCxnSpPr>
          <p:nvPr/>
        </p:nvCxnSpPr>
        <p:spPr>
          <a:xfrm flipH="1">
            <a:off x="4800600" y="3810000"/>
            <a:ext cx="6096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4648200" y="4267200"/>
            <a:ext cx="609600" cy="457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972097" y="3288268"/>
            <a:ext cx="1618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Community</a:t>
            </a:r>
            <a:br>
              <a:rPr lang="en-US" b="1" dirty="0" smtClean="0"/>
            </a:br>
            <a:r>
              <a:rPr lang="en-US" b="1" dirty="0" smtClean="0"/>
              <a:t>Supported</a:t>
            </a:r>
            <a:endParaRPr lang="en-US" b="1" dirty="0"/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381000" y="-228600"/>
            <a:ext cx="7645400" cy="1470025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87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Ecosystem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4400" b="1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Bridging 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 &amp; O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297386" y="5379021"/>
            <a:ext cx="336878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b="1" dirty="0">
              <a:solidFill>
                <a:srgbClr val="0000FF"/>
              </a:solidFill>
            </a:endParaRPr>
          </a:p>
          <a:p>
            <a:r>
              <a:rPr lang="en-US" sz="1400" b="1" dirty="0" smtClean="0">
                <a:solidFill>
                  <a:srgbClr val="0000FF"/>
                </a:solidFill>
              </a:rPr>
              <a:t>JEDI Ecosystem</a:t>
            </a:r>
          </a:p>
          <a:p>
            <a:pPr marL="171450" indent="-171450"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Modular, flexible, OO code</a:t>
            </a:r>
          </a:p>
          <a:p>
            <a:pPr marL="171450" indent="-171450"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Agile collaborative development</a:t>
            </a:r>
          </a:p>
          <a:p>
            <a:pPr marL="171450" indent="-171450"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Portable environment (containers)</a:t>
            </a:r>
          </a:p>
          <a:p>
            <a:pPr marL="171450" indent="-171450"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Continuous </a:t>
            </a:r>
            <a:r>
              <a:rPr lang="en-US" sz="1400" dirty="0">
                <a:solidFill>
                  <a:srgbClr val="000000"/>
                </a:solidFill>
              </a:rPr>
              <a:t>integration</a:t>
            </a:r>
            <a:endParaRPr lang="en-US" sz="700" i="1" dirty="0"/>
          </a:p>
          <a:p>
            <a:pPr marL="171450" indent="-171450">
              <a:buFont typeface="Arial"/>
              <a:buChar char="•"/>
            </a:pPr>
            <a:endParaRPr lang="en-US" sz="14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879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050" y="0"/>
            <a:ext cx="9144000" cy="10668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JCSDA_transp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0" y="0"/>
            <a:ext cx="1143000" cy="1143000"/>
          </a:xfrm>
          <a:prstGeom prst="rect">
            <a:avLst/>
          </a:prstGeom>
          <a:effectLst>
            <a:outerShdw blurRad="50800" dist="203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81000" y="-228600"/>
            <a:ext cx="7467600" cy="1470025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87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Computing Strategy for R2O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1569336" y="2224042"/>
            <a:ext cx="6136" cy="17363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556081" y="3960400"/>
            <a:ext cx="682965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ight Triangle 13"/>
          <p:cNvSpPr/>
          <p:nvPr/>
        </p:nvSpPr>
        <p:spPr>
          <a:xfrm rot="16200000">
            <a:off x="3821005" y="39866"/>
            <a:ext cx="1656578" cy="6147640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85210" y="2022753"/>
            <a:ext cx="13175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Computing Resources</a:t>
            </a:r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7417166" y="4050447"/>
            <a:ext cx="17392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Testing complexity/resolution</a:t>
            </a:r>
            <a:endParaRPr lang="en-US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1794666" y="3364280"/>
            <a:ext cx="406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Unit</a:t>
            </a:r>
            <a:br>
              <a:rPr lang="en-US" sz="1000" dirty="0" smtClean="0"/>
            </a:br>
            <a:r>
              <a:rPr lang="en-US" sz="1000" dirty="0" smtClean="0"/>
              <a:t>test</a:t>
            </a:r>
            <a:endParaRPr lang="en-US" sz="1000" dirty="0"/>
          </a:p>
        </p:txBody>
      </p:sp>
      <p:sp>
        <p:nvSpPr>
          <p:cNvPr id="18" name="TextBox 17"/>
          <p:cNvSpPr txBox="1"/>
          <p:nvPr/>
        </p:nvSpPr>
        <p:spPr>
          <a:xfrm>
            <a:off x="2654312" y="3113019"/>
            <a:ext cx="639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Function</a:t>
            </a:r>
            <a:br>
              <a:rPr lang="en-US" sz="1000" dirty="0" smtClean="0"/>
            </a:br>
            <a:r>
              <a:rPr lang="en-US" sz="1000" dirty="0" smtClean="0"/>
              <a:t>test</a:t>
            </a:r>
            <a:endParaRPr lang="en-US" sz="1000" dirty="0"/>
          </a:p>
        </p:txBody>
      </p:sp>
      <p:sp>
        <p:nvSpPr>
          <p:cNvPr id="19" name="TextBox 18"/>
          <p:cNvSpPr txBox="1"/>
          <p:nvPr/>
        </p:nvSpPr>
        <p:spPr>
          <a:xfrm>
            <a:off x="3754272" y="2866987"/>
            <a:ext cx="5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System</a:t>
            </a:r>
            <a:br>
              <a:rPr lang="en-US" sz="1000" dirty="0" smtClean="0"/>
            </a:br>
            <a:r>
              <a:rPr lang="en-US" sz="1000" dirty="0" smtClean="0"/>
              <a:t>test</a:t>
            </a:r>
            <a:endParaRPr lang="en-US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4838504" y="2581992"/>
            <a:ext cx="751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Regression</a:t>
            </a:r>
            <a:br>
              <a:rPr lang="en-US" sz="1000" dirty="0" smtClean="0"/>
            </a:br>
            <a:r>
              <a:rPr lang="en-US" sz="1000" dirty="0" smtClean="0"/>
              <a:t>test</a:t>
            </a:r>
            <a:endParaRPr lang="en-US" sz="1000" dirty="0"/>
          </a:p>
        </p:txBody>
      </p:sp>
      <p:sp>
        <p:nvSpPr>
          <p:cNvPr id="21" name="TextBox 20"/>
          <p:cNvSpPr txBox="1"/>
          <p:nvPr/>
        </p:nvSpPr>
        <p:spPr>
          <a:xfrm>
            <a:off x="6194418" y="2196925"/>
            <a:ext cx="570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Parallel</a:t>
            </a:r>
            <a:br>
              <a:rPr lang="en-US" sz="1000" dirty="0" smtClean="0"/>
            </a:br>
            <a:r>
              <a:rPr lang="en-US" sz="1000" dirty="0" smtClean="0"/>
              <a:t>suite</a:t>
            </a:r>
            <a:endParaRPr lang="en-US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7245044" y="1909336"/>
            <a:ext cx="6901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Preparing</a:t>
            </a:r>
            <a:br>
              <a:rPr lang="en-US" sz="1000" dirty="0" smtClean="0"/>
            </a:br>
            <a:r>
              <a:rPr lang="en-US" sz="1000" dirty="0" smtClean="0"/>
              <a:t>for future</a:t>
            </a:r>
            <a:endParaRPr lang="en-US" sz="1000" dirty="0"/>
          </a:p>
        </p:txBody>
      </p:sp>
      <p:sp>
        <p:nvSpPr>
          <p:cNvPr id="23" name="TextBox 22"/>
          <p:cNvSpPr txBox="1"/>
          <p:nvPr/>
        </p:nvSpPr>
        <p:spPr>
          <a:xfrm>
            <a:off x="205815" y="3622871"/>
            <a:ext cx="14414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Laptop, Desktop, Server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9046" y="2241380"/>
            <a:ext cx="7442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FF0000"/>
                </a:solidFill>
              </a:rPr>
              <a:t>NOAA HPC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3589" y="2857193"/>
            <a:ext cx="1172654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FF0000"/>
                </a:solidFill>
              </a:rPr>
              <a:t>Various machines?</a:t>
            </a:r>
            <a:br>
              <a:rPr lang="en-US" sz="1000" dirty="0" smtClean="0">
                <a:solidFill>
                  <a:srgbClr val="FF0000"/>
                </a:solidFill>
              </a:rPr>
            </a:br>
            <a:r>
              <a:rPr lang="en-US" sz="1000" dirty="0" smtClean="0">
                <a:solidFill>
                  <a:srgbClr val="FF0000"/>
                </a:solidFill>
              </a:rPr>
              <a:t>Cloud Computing?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1290624" y="3262045"/>
            <a:ext cx="2562" cy="415325"/>
          </a:xfrm>
          <a:prstGeom prst="straightConnector1">
            <a:avLst/>
          </a:prstGeom>
          <a:ln w="6350" cmpd="sng">
            <a:solidFill>
              <a:srgbClr val="FF0000"/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290624" y="2462535"/>
            <a:ext cx="2561" cy="404452"/>
          </a:xfrm>
          <a:prstGeom prst="straightConnector1">
            <a:avLst/>
          </a:prstGeom>
          <a:ln w="6350" cmpd="sng">
            <a:solidFill>
              <a:srgbClr val="FF0000"/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Content Placeholder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73532" y="1386963"/>
            <a:ext cx="926938" cy="447091"/>
          </a:xfrm>
          <a:prstGeom prst="rect">
            <a:avLst/>
          </a:prstGeom>
        </p:spPr>
      </p:pic>
      <p:pic>
        <p:nvPicPr>
          <p:cNvPr id="35" name="Content Placeholder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48209" y="1380711"/>
            <a:ext cx="926938" cy="447091"/>
          </a:xfrm>
          <a:prstGeom prst="rect">
            <a:avLst/>
          </a:prstGeom>
        </p:spPr>
      </p:pic>
      <p:cxnSp>
        <p:nvCxnSpPr>
          <p:cNvPr id="37" name="Straight Arrow Connector 36"/>
          <p:cNvCxnSpPr/>
          <p:nvPr/>
        </p:nvCxnSpPr>
        <p:spPr>
          <a:xfrm>
            <a:off x="3718875" y="1595441"/>
            <a:ext cx="1129334" cy="0"/>
          </a:xfrm>
          <a:prstGeom prst="straightConnector1">
            <a:avLst/>
          </a:prstGeom>
          <a:ln w="6350" cmpd="sng">
            <a:solidFill>
              <a:schemeClr val="bg1">
                <a:lumMod val="50000"/>
              </a:schemeClr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775147" y="1595441"/>
            <a:ext cx="1129334" cy="0"/>
          </a:xfrm>
          <a:prstGeom prst="straightConnector1">
            <a:avLst/>
          </a:prstGeom>
          <a:ln w="6350" cmpd="sng">
            <a:solidFill>
              <a:schemeClr val="bg1">
                <a:lumMod val="50000"/>
              </a:schemeClr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1934177" y="1595441"/>
            <a:ext cx="839355" cy="0"/>
          </a:xfrm>
          <a:prstGeom prst="straightConnector1">
            <a:avLst/>
          </a:prstGeom>
          <a:ln w="6350" cmpd="sng">
            <a:solidFill>
              <a:schemeClr val="bg1">
                <a:lumMod val="50000"/>
              </a:schemeClr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032219" y="1268664"/>
            <a:ext cx="57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R2O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381000" y="4693683"/>
            <a:ext cx="8686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chemeClr val="tx2"/>
                </a:solidFill>
              </a:rPr>
              <a:t>Code portability</a:t>
            </a:r>
            <a:r>
              <a:rPr lang="en-US" dirty="0" smtClean="0"/>
              <a:t>: we are paying the </a:t>
            </a:r>
            <a:r>
              <a:rPr lang="en-US" i="1" dirty="0" smtClean="0"/>
              <a:t>technical debt</a:t>
            </a:r>
            <a:r>
              <a:rPr lang="en-US" dirty="0" smtClean="0"/>
              <a:t>, i.e. the trade</a:t>
            </a:r>
            <a:r>
              <a:rPr lang="en-US" dirty="0"/>
              <a:t>-off between writing clean code at higher cost </a:t>
            </a:r>
            <a:r>
              <a:rPr lang="en-US" dirty="0" smtClean="0"/>
              <a:t>and </a:t>
            </a:r>
            <a:r>
              <a:rPr lang="en-US" dirty="0"/>
              <a:t>delayed delivery, and writing messy code cheap and fast at the cost of higher </a:t>
            </a:r>
            <a:r>
              <a:rPr lang="en-US" dirty="0" smtClean="0"/>
              <a:t>maintenance </a:t>
            </a:r>
            <a:r>
              <a:rPr lang="en-US" dirty="0"/>
              <a:t>efforts once it's shipped. 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chemeClr val="tx2"/>
                </a:solidFill>
              </a:rPr>
              <a:t>Evidence-based decision</a:t>
            </a:r>
            <a:r>
              <a:rPr lang="en-US" dirty="0" smtClean="0"/>
              <a:t>: large expensive experiments to achieve statistical significance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chemeClr val="tx2"/>
                </a:solidFill>
              </a:rPr>
              <a:t>Issue</a:t>
            </a:r>
            <a:r>
              <a:rPr lang="en-US" dirty="0" smtClean="0"/>
              <a:t>: JCSDA available platforms (JIBB, S4) are reaching warranty life in 2018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592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14805" y="1676007"/>
            <a:ext cx="82529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O2R and R2O are two sides of the same coin</a:t>
            </a:r>
          </a:p>
          <a:p>
            <a:endParaRPr lang="en-US" sz="2800" dirty="0"/>
          </a:p>
          <a:p>
            <a:r>
              <a:rPr lang="en-US" sz="2800" dirty="0" smtClean="0"/>
              <a:t>Successful R2O requires:</a:t>
            </a:r>
          </a:p>
          <a:p>
            <a:pPr marL="342900" indent="-342900">
              <a:buFont typeface="Courier New" charset="0"/>
              <a:buChar char="o"/>
            </a:pPr>
            <a:r>
              <a:rPr lang="en-US" sz="2800" dirty="0"/>
              <a:t>the right </a:t>
            </a:r>
            <a:r>
              <a:rPr lang="en-US" sz="2800" b="1" dirty="0">
                <a:solidFill>
                  <a:schemeClr val="accent1"/>
                </a:solidFill>
              </a:rPr>
              <a:t>$$$</a:t>
            </a:r>
          </a:p>
          <a:p>
            <a:pPr marL="342900" indent="-342900">
              <a:buFont typeface="Courier New" charset="0"/>
              <a:buChar char="o"/>
            </a:pPr>
            <a:r>
              <a:rPr lang="en-US" sz="2800" dirty="0" smtClean="0"/>
              <a:t>the right </a:t>
            </a:r>
            <a:r>
              <a:rPr lang="en-US" sz="2800" b="1" dirty="0" smtClean="0">
                <a:solidFill>
                  <a:schemeClr val="accent1"/>
                </a:solidFill>
              </a:rPr>
              <a:t>people</a:t>
            </a:r>
          </a:p>
          <a:p>
            <a:pPr marL="342900" indent="-342900">
              <a:buFont typeface="Courier New" charset="0"/>
              <a:buChar char="o"/>
            </a:pPr>
            <a:r>
              <a:rPr lang="en-US" sz="2800" dirty="0" smtClean="0"/>
              <a:t>the right </a:t>
            </a:r>
            <a:r>
              <a:rPr lang="en-US" sz="2800" b="1" dirty="0" smtClean="0">
                <a:solidFill>
                  <a:schemeClr val="accent1"/>
                </a:solidFill>
              </a:rPr>
              <a:t>culture</a:t>
            </a:r>
          </a:p>
          <a:p>
            <a:pPr marL="342900" indent="-342900">
              <a:buFont typeface="Courier New" charset="0"/>
              <a:buChar char="o"/>
            </a:pPr>
            <a:r>
              <a:rPr lang="en-US" sz="2800" dirty="0" smtClean="0"/>
              <a:t>the right </a:t>
            </a:r>
            <a:r>
              <a:rPr lang="en-US" sz="2800" b="1" dirty="0" smtClean="0">
                <a:solidFill>
                  <a:schemeClr val="accent1"/>
                </a:solidFill>
              </a:rPr>
              <a:t>software</a:t>
            </a:r>
          </a:p>
          <a:p>
            <a:pPr marL="342900" indent="-342900">
              <a:buFont typeface="Courier New" charset="0"/>
              <a:buChar char="o"/>
            </a:pPr>
            <a:r>
              <a:rPr lang="en-US" sz="2800" dirty="0"/>
              <a:t>the right </a:t>
            </a:r>
            <a:r>
              <a:rPr lang="en-US" sz="2800" b="1" dirty="0" smtClean="0">
                <a:solidFill>
                  <a:schemeClr val="accent1"/>
                </a:solidFill>
              </a:rPr>
              <a:t>computers</a:t>
            </a:r>
            <a:endParaRPr lang="en-US" sz="2800" b="1" dirty="0">
              <a:solidFill>
                <a:schemeClr val="accent1"/>
              </a:solidFill>
            </a:endParaRPr>
          </a:p>
          <a:p>
            <a:pPr marL="342900" indent="-342900">
              <a:buFont typeface="Courier New" charset="0"/>
              <a:buChar char="o"/>
            </a:pPr>
            <a:r>
              <a:rPr lang="en-US" sz="2800" dirty="0" smtClean="0"/>
              <a:t>the right </a:t>
            </a:r>
            <a:r>
              <a:rPr lang="en-US" sz="2800" b="1" dirty="0" smtClean="0">
                <a:solidFill>
                  <a:schemeClr val="accent1"/>
                </a:solidFill>
              </a:rPr>
              <a:t>development ecosystem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JCSDA_transp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0" y="0"/>
            <a:ext cx="1143000" cy="1143000"/>
          </a:xfrm>
          <a:prstGeom prst="rect">
            <a:avLst/>
          </a:prstGeom>
          <a:effectLst>
            <a:outerShdw blurRad="50800" dist="203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81000" y="-228600"/>
            <a:ext cx="8305800" cy="1470025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87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Concluding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Remarks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53280" y="-619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234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17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289550"/>
            <a:ext cx="2133600" cy="365125"/>
          </a:xfrm>
          <a:noFill/>
        </p:spPr>
        <p:txBody>
          <a:bodyPr/>
          <a:lstStyle/>
          <a:p>
            <a:fld id="{C234752F-C446-41B0-8F5A-E8E2E7FDA460}" type="slidenum">
              <a:rPr lang="en-US" smtClean="0">
                <a:solidFill>
                  <a:srgbClr val="FFFFFF"/>
                </a:solidFill>
                <a:latin typeface="Arial" charset="0"/>
              </a:rPr>
              <a:pPr/>
              <a:t>13</a:t>
            </a:fld>
            <a:endParaRPr lang="en-US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1523999"/>
            <a:ext cx="9144000" cy="167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fr-FR" sz="3200" dirty="0" smtClean="0"/>
              <a:t>Discussion</a:t>
            </a:r>
            <a:r>
              <a:rPr lang="is-IS" sz="3200" dirty="0" smtClean="0"/>
              <a:t>…</a:t>
            </a:r>
            <a:endParaRPr lang="fr-FR" sz="32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832" y="4870450"/>
            <a:ext cx="6365818" cy="198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95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JCSDA_Partners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452612" name="Freeform 4"/>
          <p:cNvSpPr>
            <a:spLocks noEditPoints="1"/>
          </p:cNvSpPr>
          <p:nvPr/>
        </p:nvSpPr>
        <p:spPr bwMode="gray">
          <a:xfrm rot="-1358056">
            <a:off x="1077913" y="2614613"/>
            <a:ext cx="6853237" cy="2803525"/>
          </a:xfrm>
          <a:custGeom>
            <a:avLst/>
            <a:gdLst/>
            <a:ahLst/>
            <a:cxnLst>
              <a:cxn ang="0">
                <a:pos x="1692" y="12"/>
              </a:cxn>
              <a:cxn ang="0">
                <a:pos x="1234" y="74"/>
              </a:cxn>
              <a:cxn ang="0">
                <a:pos x="828" y="182"/>
              </a:cxn>
              <a:cxn ang="0">
                <a:pos x="486" y="330"/>
              </a:cxn>
              <a:cxn ang="0">
                <a:pos x="226" y="510"/>
              </a:cxn>
              <a:cxn ang="0">
                <a:pos x="58" y="718"/>
              </a:cxn>
              <a:cxn ang="0">
                <a:pos x="0" y="944"/>
              </a:cxn>
              <a:cxn ang="0">
                <a:pos x="58" y="1170"/>
              </a:cxn>
              <a:cxn ang="0">
                <a:pos x="226" y="1378"/>
              </a:cxn>
              <a:cxn ang="0">
                <a:pos x="486" y="1558"/>
              </a:cxn>
              <a:cxn ang="0">
                <a:pos x="828" y="1706"/>
              </a:cxn>
              <a:cxn ang="0">
                <a:pos x="1234" y="1814"/>
              </a:cxn>
              <a:cxn ang="0">
                <a:pos x="1692" y="1876"/>
              </a:cxn>
              <a:cxn ang="0">
                <a:pos x="2186" y="1884"/>
              </a:cxn>
              <a:cxn ang="0">
                <a:pos x="2658" y="1840"/>
              </a:cxn>
              <a:cxn ang="0">
                <a:pos x="3084" y="1746"/>
              </a:cxn>
              <a:cxn ang="0">
                <a:pos x="3448" y="1612"/>
              </a:cxn>
              <a:cxn ang="0">
                <a:pos x="3738" y="1442"/>
              </a:cxn>
              <a:cxn ang="0">
                <a:pos x="3938" y="1242"/>
              </a:cxn>
              <a:cxn ang="0">
                <a:pos x="4034" y="1022"/>
              </a:cxn>
              <a:cxn ang="0">
                <a:pos x="4014" y="790"/>
              </a:cxn>
              <a:cxn ang="0">
                <a:pos x="3882" y="576"/>
              </a:cxn>
              <a:cxn ang="0">
                <a:pos x="3650" y="386"/>
              </a:cxn>
              <a:cxn ang="0">
                <a:pos x="3334" y="228"/>
              </a:cxn>
              <a:cxn ang="0">
                <a:pos x="2948" y="106"/>
              </a:cxn>
              <a:cxn ang="0">
                <a:pos x="2506" y="28"/>
              </a:cxn>
              <a:cxn ang="0">
                <a:pos x="2020" y="0"/>
              </a:cxn>
              <a:cxn ang="0">
                <a:pos x="1606" y="1736"/>
              </a:cxn>
              <a:cxn ang="0">
                <a:pos x="1164" y="1678"/>
              </a:cxn>
              <a:cxn ang="0">
                <a:pos x="776" y="1576"/>
              </a:cxn>
              <a:cxn ang="0">
                <a:pos x="458" y="1436"/>
              </a:cxn>
              <a:cxn ang="0">
                <a:pos x="224" y="1266"/>
              </a:cxn>
              <a:cxn ang="0">
                <a:pos x="88" y="1074"/>
              </a:cxn>
              <a:cxn ang="0">
                <a:pos x="68" y="864"/>
              </a:cxn>
              <a:cxn ang="0">
                <a:pos x="166" y="664"/>
              </a:cxn>
              <a:cxn ang="0">
                <a:pos x="370" y="486"/>
              </a:cxn>
              <a:cxn ang="0">
                <a:pos x="662" y="336"/>
              </a:cxn>
              <a:cxn ang="0">
                <a:pos x="1028" y="222"/>
              </a:cxn>
              <a:cxn ang="0">
                <a:pos x="1454" y="148"/>
              </a:cxn>
              <a:cxn ang="0">
                <a:pos x="1922" y="120"/>
              </a:cxn>
              <a:cxn ang="0">
                <a:pos x="2392" y="148"/>
              </a:cxn>
              <a:cxn ang="0">
                <a:pos x="2818" y="222"/>
              </a:cxn>
              <a:cxn ang="0">
                <a:pos x="3184" y="336"/>
              </a:cxn>
              <a:cxn ang="0">
                <a:pos x="3476" y="486"/>
              </a:cxn>
              <a:cxn ang="0">
                <a:pos x="3680" y="664"/>
              </a:cxn>
              <a:cxn ang="0">
                <a:pos x="3778" y="864"/>
              </a:cxn>
              <a:cxn ang="0">
                <a:pos x="3758" y="1074"/>
              </a:cxn>
              <a:cxn ang="0">
                <a:pos x="3622" y="1266"/>
              </a:cxn>
              <a:cxn ang="0">
                <a:pos x="3388" y="1436"/>
              </a:cxn>
              <a:cxn ang="0">
                <a:pos x="3070" y="1576"/>
              </a:cxn>
              <a:cxn ang="0">
                <a:pos x="2682" y="1678"/>
              </a:cxn>
              <a:cxn ang="0">
                <a:pos x="2240" y="1736"/>
              </a:cxn>
            </a:cxnLst>
            <a:rect l="0" t="0" r="r" b="b"/>
            <a:pathLst>
              <a:path w="4040" h="1888">
                <a:moveTo>
                  <a:pt x="2020" y="0"/>
                </a:moveTo>
                <a:lnTo>
                  <a:pt x="1854" y="4"/>
                </a:lnTo>
                <a:lnTo>
                  <a:pt x="1692" y="12"/>
                </a:lnTo>
                <a:lnTo>
                  <a:pt x="1534" y="28"/>
                </a:lnTo>
                <a:lnTo>
                  <a:pt x="1382" y="48"/>
                </a:lnTo>
                <a:lnTo>
                  <a:pt x="1234" y="74"/>
                </a:lnTo>
                <a:lnTo>
                  <a:pt x="1092" y="106"/>
                </a:lnTo>
                <a:lnTo>
                  <a:pt x="956" y="142"/>
                </a:lnTo>
                <a:lnTo>
                  <a:pt x="828" y="182"/>
                </a:lnTo>
                <a:lnTo>
                  <a:pt x="706" y="228"/>
                </a:lnTo>
                <a:lnTo>
                  <a:pt x="592" y="276"/>
                </a:lnTo>
                <a:lnTo>
                  <a:pt x="486" y="330"/>
                </a:lnTo>
                <a:lnTo>
                  <a:pt x="390" y="386"/>
                </a:lnTo>
                <a:lnTo>
                  <a:pt x="302" y="446"/>
                </a:lnTo>
                <a:lnTo>
                  <a:pt x="226" y="510"/>
                </a:lnTo>
                <a:lnTo>
                  <a:pt x="158" y="576"/>
                </a:lnTo>
                <a:lnTo>
                  <a:pt x="102" y="646"/>
                </a:lnTo>
                <a:lnTo>
                  <a:pt x="58" y="718"/>
                </a:lnTo>
                <a:lnTo>
                  <a:pt x="26" y="790"/>
                </a:lnTo>
                <a:lnTo>
                  <a:pt x="6" y="866"/>
                </a:lnTo>
                <a:lnTo>
                  <a:pt x="0" y="944"/>
                </a:lnTo>
                <a:lnTo>
                  <a:pt x="6" y="1022"/>
                </a:lnTo>
                <a:lnTo>
                  <a:pt x="26" y="1098"/>
                </a:lnTo>
                <a:lnTo>
                  <a:pt x="58" y="1170"/>
                </a:lnTo>
                <a:lnTo>
                  <a:pt x="102" y="1242"/>
                </a:lnTo>
                <a:lnTo>
                  <a:pt x="158" y="1312"/>
                </a:lnTo>
                <a:lnTo>
                  <a:pt x="226" y="1378"/>
                </a:lnTo>
                <a:lnTo>
                  <a:pt x="302" y="1442"/>
                </a:lnTo>
                <a:lnTo>
                  <a:pt x="390" y="1502"/>
                </a:lnTo>
                <a:lnTo>
                  <a:pt x="486" y="1558"/>
                </a:lnTo>
                <a:lnTo>
                  <a:pt x="592" y="1612"/>
                </a:lnTo>
                <a:lnTo>
                  <a:pt x="706" y="1660"/>
                </a:lnTo>
                <a:lnTo>
                  <a:pt x="828" y="1706"/>
                </a:lnTo>
                <a:lnTo>
                  <a:pt x="956" y="1746"/>
                </a:lnTo>
                <a:lnTo>
                  <a:pt x="1092" y="1782"/>
                </a:lnTo>
                <a:lnTo>
                  <a:pt x="1234" y="1814"/>
                </a:lnTo>
                <a:lnTo>
                  <a:pt x="1382" y="1840"/>
                </a:lnTo>
                <a:lnTo>
                  <a:pt x="1534" y="1860"/>
                </a:lnTo>
                <a:lnTo>
                  <a:pt x="1692" y="1876"/>
                </a:lnTo>
                <a:lnTo>
                  <a:pt x="1854" y="1884"/>
                </a:lnTo>
                <a:lnTo>
                  <a:pt x="2020" y="1888"/>
                </a:lnTo>
                <a:lnTo>
                  <a:pt x="2186" y="1884"/>
                </a:lnTo>
                <a:lnTo>
                  <a:pt x="2348" y="1876"/>
                </a:lnTo>
                <a:lnTo>
                  <a:pt x="2506" y="1860"/>
                </a:lnTo>
                <a:lnTo>
                  <a:pt x="2658" y="1840"/>
                </a:lnTo>
                <a:lnTo>
                  <a:pt x="2806" y="1814"/>
                </a:lnTo>
                <a:lnTo>
                  <a:pt x="2948" y="1782"/>
                </a:lnTo>
                <a:lnTo>
                  <a:pt x="3084" y="1746"/>
                </a:lnTo>
                <a:lnTo>
                  <a:pt x="3212" y="1706"/>
                </a:lnTo>
                <a:lnTo>
                  <a:pt x="3334" y="1660"/>
                </a:lnTo>
                <a:lnTo>
                  <a:pt x="3448" y="1612"/>
                </a:lnTo>
                <a:lnTo>
                  <a:pt x="3554" y="1558"/>
                </a:lnTo>
                <a:lnTo>
                  <a:pt x="3650" y="1502"/>
                </a:lnTo>
                <a:lnTo>
                  <a:pt x="3738" y="1442"/>
                </a:lnTo>
                <a:lnTo>
                  <a:pt x="3814" y="1378"/>
                </a:lnTo>
                <a:lnTo>
                  <a:pt x="3882" y="1312"/>
                </a:lnTo>
                <a:lnTo>
                  <a:pt x="3938" y="1242"/>
                </a:lnTo>
                <a:lnTo>
                  <a:pt x="3982" y="1170"/>
                </a:lnTo>
                <a:lnTo>
                  <a:pt x="4014" y="1098"/>
                </a:lnTo>
                <a:lnTo>
                  <a:pt x="4034" y="1022"/>
                </a:lnTo>
                <a:lnTo>
                  <a:pt x="4040" y="944"/>
                </a:lnTo>
                <a:lnTo>
                  <a:pt x="4034" y="866"/>
                </a:lnTo>
                <a:lnTo>
                  <a:pt x="4014" y="790"/>
                </a:lnTo>
                <a:lnTo>
                  <a:pt x="3982" y="718"/>
                </a:lnTo>
                <a:lnTo>
                  <a:pt x="3938" y="646"/>
                </a:lnTo>
                <a:lnTo>
                  <a:pt x="3882" y="576"/>
                </a:lnTo>
                <a:lnTo>
                  <a:pt x="3814" y="510"/>
                </a:lnTo>
                <a:lnTo>
                  <a:pt x="3738" y="446"/>
                </a:lnTo>
                <a:lnTo>
                  <a:pt x="3650" y="386"/>
                </a:lnTo>
                <a:lnTo>
                  <a:pt x="3554" y="330"/>
                </a:lnTo>
                <a:lnTo>
                  <a:pt x="3448" y="276"/>
                </a:lnTo>
                <a:lnTo>
                  <a:pt x="3334" y="228"/>
                </a:lnTo>
                <a:lnTo>
                  <a:pt x="3212" y="182"/>
                </a:lnTo>
                <a:lnTo>
                  <a:pt x="3084" y="142"/>
                </a:lnTo>
                <a:lnTo>
                  <a:pt x="2948" y="106"/>
                </a:lnTo>
                <a:lnTo>
                  <a:pt x="2806" y="74"/>
                </a:lnTo>
                <a:lnTo>
                  <a:pt x="2658" y="48"/>
                </a:lnTo>
                <a:lnTo>
                  <a:pt x="2506" y="28"/>
                </a:lnTo>
                <a:lnTo>
                  <a:pt x="2348" y="12"/>
                </a:lnTo>
                <a:lnTo>
                  <a:pt x="2186" y="4"/>
                </a:lnTo>
                <a:lnTo>
                  <a:pt x="2020" y="0"/>
                </a:lnTo>
                <a:close/>
                <a:moveTo>
                  <a:pt x="1922" y="1748"/>
                </a:moveTo>
                <a:lnTo>
                  <a:pt x="1762" y="1746"/>
                </a:lnTo>
                <a:lnTo>
                  <a:pt x="1606" y="1736"/>
                </a:lnTo>
                <a:lnTo>
                  <a:pt x="1454" y="1722"/>
                </a:lnTo>
                <a:lnTo>
                  <a:pt x="1306" y="1702"/>
                </a:lnTo>
                <a:lnTo>
                  <a:pt x="1164" y="1678"/>
                </a:lnTo>
                <a:lnTo>
                  <a:pt x="1028" y="1648"/>
                </a:lnTo>
                <a:lnTo>
                  <a:pt x="898" y="1614"/>
                </a:lnTo>
                <a:lnTo>
                  <a:pt x="776" y="1576"/>
                </a:lnTo>
                <a:lnTo>
                  <a:pt x="662" y="1532"/>
                </a:lnTo>
                <a:lnTo>
                  <a:pt x="554" y="1486"/>
                </a:lnTo>
                <a:lnTo>
                  <a:pt x="458" y="1436"/>
                </a:lnTo>
                <a:lnTo>
                  <a:pt x="370" y="1382"/>
                </a:lnTo>
                <a:lnTo>
                  <a:pt x="292" y="1326"/>
                </a:lnTo>
                <a:lnTo>
                  <a:pt x="224" y="1266"/>
                </a:lnTo>
                <a:lnTo>
                  <a:pt x="166" y="1204"/>
                </a:lnTo>
                <a:lnTo>
                  <a:pt x="122" y="1140"/>
                </a:lnTo>
                <a:lnTo>
                  <a:pt x="88" y="1074"/>
                </a:lnTo>
                <a:lnTo>
                  <a:pt x="68" y="1004"/>
                </a:lnTo>
                <a:lnTo>
                  <a:pt x="62" y="934"/>
                </a:lnTo>
                <a:lnTo>
                  <a:pt x="68" y="864"/>
                </a:lnTo>
                <a:lnTo>
                  <a:pt x="88" y="796"/>
                </a:lnTo>
                <a:lnTo>
                  <a:pt x="122" y="730"/>
                </a:lnTo>
                <a:lnTo>
                  <a:pt x="166" y="664"/>
                </a:lnTo>
                <a:lnTo>
                  <a:pt x="224" y="602"/>
                </a:lnTo>
                <a:lnTo>
                  <a:pt x="292" y="544"/>
                </a:lnTo>
                <a:lnTo>
                  <a:pt x="370" y="486"/>
                </a:lnTo>
                <a:lnTo>
                  <a:pt x="458" y="434"/>
                </a:lnTo>
                <a:lnTo>
                  <a:pt x="554" y="382"/>
                </a:lnTo>
                <a:lnTo>
                  <a:pt x="662" y="336"/>
                </a:lnTo>
                <a:lnTo>
                  <a:pt x="776" y="294"/>
                </a:lnTo>
                <a:lnTo>
                  <a:pt x="898" y="256"/>
                </a:lnTo>
                <a:lnTo>
                  <a:pt x="1028" y="222"/>
                </a:lnTo>
                <a:lnTo>
                  <a:pt x="1164" y="192"/>
                </a:lnTo>
                <a:lnTo>
                  <a:pt x="1306" y="166"/>
                </a:lnTo>
                <a:lnTo>
                  <a:pt x="1454" y="148"/>
                </a:lnTo>
                <a:lnTo>
                  <a:pt x="1606" y="132"/>
                </a:lnTo>
                <a:lnTo>
                  <a:pt x="1762" y="124"/>
                </a:lnTo>
                <a:lnTo>
                  <a:pt x="1922" y="120"/>
                </a:lnTo>
                <a:lnTo>
                  <a:pt x="2084" y="124"/>
                </a:lnTo>
                <a:lnTo>
                  <a:pt x="2240" y="132"/>
                </a:lnTo>
                <a:lnTo>
                  <a:pt x="2392" y="148"/>
                </a:lnTo>
                <a:lnTo>
                  <a:pt x="2540" y="166"/>
                </a:lnTo>
                <a:lnTo>
                  <a:pt x="2682" y="192"/>
                </a:lnTo>
                <a:lnTo>
                  <a:pt x="2818" y="222"/>
                </a:lnTo>
                <a:lnTo>
                  <a:pt x="2948" y="256"/>
                </a:lnTo>
                <a:lnTo>
                  <a:pt x="3070" y="294"/>
                </a:lnTo>
                <a:lnTo>
                  <a:pt x="3184" y="336"/>
                </a:lnTo>
                <a:lnTo>
                  <a:pt x="3292" y="382"/>
                </a:lnTo>
                <a:lnTo>
                  <a:pt x="3388" y="434"/>
                </a:lnTo>
                <a:lnTo>
                  <a:pt x="3476" y="486"/>
                </a:lnTo>
                <a:lnTo>
                  <a:pt x="3554" y="544"/>
                </a:lnTo>
                <a:lnTo>
                  <a:pt x="3622" y="602"/>
                </a:lnTo>
                <a:lnTo>
                  <a:pt x="3680" y="664"/>
                </a:lnTo>
                <a:lnTo>
                  <a:pt x="3724" y="730"/>
                </a:lnTo>
                <a:lnTo>
                  <a:pt x="3758" y="796"/>
                </a:lnTo>
                <a:lnTo>
                  <a:pt x="3778" y="864"/>
                </a:lnTo>
                <a:lnTo>
                  <a:pt x="3784" y="934"/>
                </a:lnTo>
                <a:lnTo>
                  <a:pt x="3778" y="1004"/>
                </a:lnTo>
                <a:lnTo>
                  <a:pt x="3758" y="1074"/>
                </a:lnTo>
                <a:lnTo>
                  <a:pt x="3724" y="1140"/>
                </a:lnTo>
                <a:lnTo>
                  <a:pt x="3680" y="1204"/>
                </a:lnTo>
                <a:lnTo>
                  <a:pt x="3622" y="1266"/>
                </a:lnTo>
                <a:lnTo>
                  <a:pt x="3554" y="1326"/>
                </a:lnTo>
                <a:lnTo>
                  <a:pt x="3476" y="1382"/>
                </a:lnTo>
                <a:lnTo>
                  <a:pt x="3388" y="1436"/>
                </a:lnTo>
                <a:lnTo>
                  <a:pt x="3292" y="1486"/>
                </a:lnTo>
                <a:lnTo>
                  <a:pt x="3184" y="1532"/>
                </a:lnTo>
                <a:lnTo>
                  <a:pt x="3070" y="1576"/>
                </a:lnTo>
                <a:lnTo>
                  <a:pt x="2948" y="1614"/>
                </a:lnTo>
                <a:lnTo>
                  <a:pt x="2818" y="1648"/>
                </a:lnTo>
                <a:lnTo>
                  <a:pt x="2682" y="1678"/>
                </a:lnTo>
                <a:lnTo>
                  <a:pt x="2540" y="1702"/>
                </a:lnTo>
                <a:lnTo>
                  <a:pt x="2392" y="1722"/>
                </a:lnTo>
                <a:lnTo>
                  <a:pt x="2240" y="1736"/>
                </a:lnTo>
                <a:lnTo>
                  <a:pt x="2084" y="1746"/>
                </a:lnTo>
                <a:lnTo>
                  <a:pt x="1922" y="1748"/>
                </a:lnTo>
                <a:close/>
              </a:path>
            </a:pathLst>
          </a:custGeom>
          <a:solidFill>
            <a:srgbClr val="FFCC66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52615" name="Oval 7"/>
          <p:cNvSpPr>
            <a:spLocks noChangeArrowheads="1"/>
          </p:cNvSpPr>
          <p:nvPr/>
        </p:nvSpPr>
        <p:spPr bwMode="gray">
          <a:xfrm>
            <a:off x="2582070" y="4631463"/>
            <a:ext cx="1282700" cy="1274762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35686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endParaRPr lang="zh-CN" altLang="en-US" b="0"/>
          </a:p>
        </p:txBody>
      </p:sp>
      <p:sp>
        <p:nvSpPr>
          <p:cNvPr id="452616" name="Oval 8"/>
          <p:cNvSpPr>
            <a:spLocks noChangeArrowheads="1"/>
          </p:cNvSpPr>
          <p:nvPr/>
        </p:nvSpPr>
        <p:spPr bwMode="gray">
          <a:xfrm>
            <a:off x="4874591" y="3846444"/>
            <a:ext cx="1371600" cy="1371600"/>
          </a:xfrm>
          <a:prstGeom prst="ellipse">
            <a:avLst/>
          </a:prstGeom>
          <a:gradFill rotWithShape="1">
            <a:gsLst>
              <a:gs pos="0">
                <a:srgbClr val="692AA2"/>
              </a:gs>
              <a:gs pos="100000">
                <a:srgbClr val="692AA2">
                  <a:gamma/>
                  <a:shade val="5764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endParaRPr lang="zh-CN" altLang="en-US" b="0"/>
          </a:p>
        </p:txBody>
      </p:sp>
      <p:sp>
        <p:nvSpPr>
          <p:cNvPr id="452617" name="Oval 9"/>
          <p:cNvSpPr>
            <a:spLocks noChangeArrowheads="1"/>
          </p:cNvSpPr>
          <p:nvPr/>
        </p:nvSpPr>
        <p:spPr bwMode="gray">
          <a:xfrm>
            <a:off x="6576923" y="2617111"/>
            <a:ext cx="1212850" cy="1274763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34510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endParaRPr lang="zh-CN" altLang="en-US" b="0"/>
          </a:p>
        </p:txBody>
      </p:sp>
      <p:sp>
        <p:nvSpPr>
          <p:cNvPr id="452632" name="Oval 24"/>
          <p:cNvSpPr>
            <a:spLocks noChangeArrowheads="1"/>
          </p:cNvSpPr>
          <p:nvPr/>
        </p:nvSpPr>
        <p:spPr bwMode="gray">
          <a:xfrm>
            <a:off x="5713530" y="1169504"/>
            <a:ext cx="1284288" cy="1274763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3451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endParaRPr lang="zh-CN" altLang="en-US" b="0"/>
          </a:p>
        </p:txBody>
      </p:sp>
      <p:sp>
        <p:nvSpPr>
          <p:cNvPr id="452633" name="Text Box 25"/>
          <p:cNvSpPr txBox="1">
            <a:spLocks noChangeArrowheads="1"/>
          </p:cNvSpPr>
          <p:nvPr/>
        </p:nvSpPr>
        <p:spPr bwMode="white">
          <a:xfrm>
            <a:off x="5922894" y="1474304"/>
            <a:ext cx="82105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1600" b="1" dirty="0" smtClean="0">
                <a:solidFill>
                  <a:schemeClr val="bg1"/>
                </a:solidFill>
                <a:latin typeface="Verdana" pitchFamily="34" charset="0"/>
              </a:rPr>
              <a:t>NASA</a:t>
            </a:r>
          </a:p>
          <a:p>
            <a:pPr algn="ctr" eaLnBrk="0" hangingPunct="0"/>
            <a:r>
              <a:rPr lang="en-US" altLang="zh-CN" sz="1600" b="1" dirty="0" smtClean="0">
                <a:solidFill>
                  <a:schemeClr val="bg1"/>
                </a:solidFill>
                <a:latin typeface="Verdana" pitchFamily="34" charset="0"/>
              </a:rPr>
              <a:t>GSFC</a:t>
            </a:r>
            <a:endParaRPr lang="en-US" altLang="zh-CN" sz="16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1" name="Text Box 25"/>
          <p:cNvSpPr txBox="1">
            <a:spLocks noChangeArrowheads="1"/>
          </p:cNvSpPr>
          <p:nvPr/>
        </p:nvSpPr>
        <p:spPr bwMode="white">
          <a:xfrm>
            <a:off x="6729323" y="2998111"/>
            <a:ext cx="8499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1600" b="1" dirty="0" smtClean="0">
                <a:solidFill>
                  <a:schemeClr val="bg1"/>
                </a:solidFill>
                <a:latin typeface="Verdana" pitchFamily="34" charset="0"/>
              </a:rPr>
              <a:t>NOAA</a:t>
            </a:r>
          </a:p>
          <a:p>
            <a:pPr algn="ctr" eaLnBrk="0" hangingPunct="0"/>
            <a:r>
              <a:rPr lang="en-US" altLang="zh-CN" sz="1600" b="1" dirty="0" smtClean="0">
                <a:solidFill>
                  <a:schemeClr val="bg1"/>
                </a:solidFill>
                <a:latin typeface="Verdana" pitchFamily="34" charset="0"/>
              </a:rPr>
              <a:t>NWS</a:t>
            </a:r>
            <a:endParaRPr lang="en-US" altLang="zh-CN" sz="16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3" name="Text Box 25"/>
          <p:cNvSpPr txBox="1">
            <a:spLocks noChangeArrowheads="1"/>
          </p:cNvSpPr>
          <p:nvPr/>
        </p:nvSpPr>
        <p:spPr bwMode="white">
          <a:xfrm>
            <a:off x="2766220" y="4991825"/>
            <a:ext cx="8499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1600" b="1" dirty="0" smtClean="0">
                <a:solidFill>
                  <a:schemeClr val="bg1"/>
                </a:solidFill>
                <a:latin typeface="Verdana" pitchFamily="34" charset="0"/>
              </a:rPr>
              <a:t>NOAA</a:t>
            </a:r>
          </a:p>
          <a:p>
            <a:pPr algn="ctr" eaLnBrk="0" hangingPunct="0"/>
            <a:r>
              <a:rPr lang="en-US" altLang="zh-CN" sz="1600" b="1" dirty="0" smtClean="0">
                <a:solidFill>
                  <a:schemeClr val="bg1"/>
                </a:solidFill>
                <a:latin typeface="Verdana" pitchFamily="34" charset="0"/>
              </a:rPr>
              <a:t>OAR</a:t>
            </a:r>
            <a:endParaRPr lang="en-US" altLang="zh-CN" sz="16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8" name="Oval 24"/>
          <p:cNvSpPr>
            <a:spLocks noChangeArrowheads="1"/>
          </p:cNvSpPr>
          <p:nvPr/>
        </p:nvSpPr>
        <p:spPr bwMode="gray">
          <a:xfrm>
            <a:off x="476560" y="3902236"/>
            <a:ext cx="1284288" cy="1274763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3451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endParaRPr lang="zh-CN" altLang="en-US" b="0"/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white">
          <a:xfrm>
            <a:off x="705160" y="4207036"/>
            <a:ext cx="7617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1600" b="1" dirty="0" smtClean="0">
                <a:solidFill>
                  <a:schemeClr val="bg1"/>
                </a:solidFill>
                <a:latin typeface="Verdana" pitchFamily="34" charset="0"/>
              </a:rPr>
              <a:t>U.S. </a:t>
            </a:r>
          </a:p>
          <a:p>
            <a:pPr algn="ctr" eaLnBrk="0" hangingPunct="0"/>
            <a:r>
              <a:rPr lang="en-US" altLang="zh-CN" sz="1600" b="1" dirty="0" smtClean="0">
                <a:solidFill>
                  <a:schemeClr val="bg1"/>
                </a:solidFill>
                <a:latin typeface="Verdana" pitchFamily="34" charset="0"/>
              </a:rPr>
              <a:t>Navy</a:t>
            </a:r>
          </a:p>
        </p:txBody>
      </p:sp>
      <p:sp>
        <p:nvSpPr>
          <p:cNvPr id="30" name="Text Box 16"/>
          <p:cNvSpPr txBox="1">
            <a:spLocks noChangeArrowheads="1"/>
          </p:cNvSpPr>
          <p:nvPr/>
        </p:nvSpPr>
        <p:spPr bwMode="auto">
          <a:xfrm>
            <a:off x="6019800" y="5268844"/>
            <a:ext cx="2971800" cy="1138773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20202"/>
                </a:solidFill>
              </a:rPr>
              <a:t>Mission</a:t>
            </a:r>
            <a:r>
              <a:rPr lang="en-US" b="1" dirty="0" smtClean="0">
                <a:solidFill>
                  <a:srgbClr val="020202"/>
                </a:solidFill>
              </a:rPr>
              <a:t>:</a:t>
            </a:r>
            <a:r>
              <a:rPr lang="en-US" sz="1200" i="1" dirty="0">
                <a:solidFill>
                  <a:srgbClr val="020202"/>
                </a:solidFill>
                <a:latin typeface="Times New Roman" pitchFamily="18" charset="0"/>
              </a:rPr>
              <a:t> </a:t>
            </a:r>
            <a:r>
              <a:rPr lang="en-US" sz="1200" i="1" dirty="0" smtClean="0">
                <a:solidFill>
                  <a:srgbClr val="020202"/>
                </a:solidFill>
                <a:latin typeface="Times New Roman" pitchFamily="18" charset="0"/>
              </a:rPr>
              <a:t>to </a:t>
            </a:r>
            <a:r>
              <a:rPr lang="en-US" sz="1400" b="1" i="1" dirty="0">
                <a:solidFill>
                  <a:srgbClr val="FF0000"/>
                </a:solidFill>
                <a:latin typeface="Times New Roman" pitchFamily="18" charset="0"/>
              </a:rPr>
              <a:t>accelerate</a:t>
            </a:r>
            <a:r>
              <a:rPr lang="en-US" sz="14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200" i="1" dirty="0">
                <a:solidFill>
                  <a:srgbClr val="020202"/>
                </a:solidFill>
                <a:latin typeface="Times New Roman" pitchFamily="18" charset="0"/>
              </a:rPr>
              <a:t>and </a:t>
            </a:r>
            <a:r>
              <a:rPr lang="en-US" sz="1400" b="1" i="1" dirty="0">
                <a:solidFill>
                  <a:srgbClr val="FF0000"/>
                </a:solidFill>
                <a:latin typeface="Times New Roman" pitchFamily="18" charset="0"/>
              </a:rPr>
              <a:t>improve</a:t>
            </a:r>
            <a:r>
              <a:rPr lang="en-US" sz="14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200" i="1" dirty="0">
                <a:solidFill>
                  <a:srgbClr val="020202"/>
                </a:solidFill>
                <a:latin typeface="Times New Roman" pitchFamily="18" charset="0"/>
              </a:rPr>
              <a:t>the quantitative use of research and operational satellite data in weather, ocean, climate and environmental analysis and prediction models.</a:t>
            </a: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52399" y="1227146"/>
            <a:ext cx="3124201" cy="954107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20202"/>
                </a:solidFill>
              </a:rPr>
              <a:t>Vision</a:t>
            </a:r>
            <a:r>
              <a:rPr lang="en-US" b="1" dirty="0" smtClean="0">
                <a:solidFill>
                  <a:srgbClr val="020202"/>
                </a:solidFill>
              </a:rPr>
              <a:t>: </a:t>
            </a:r>
            <a:r>
              <a:rPr lang="en-US" sz="1200" i="1" dirty="0" smtClean="0">
                <a:solidFill>
                  <a:srgbClr val="020202"/>
                </a:solidFill>
                <a:latin typeface="Times New Roman" pitchFamily="18" charset="0"/>
              </a:rPr>
              <a:t>An </a:t>
            </a:r>
            <a:r>
              <a:rPr lang="en-US" sz="1200" i="1" dirty="0">
                <a:solidFill>
                  <a:srgbClr val="020202"/>
                </a:solidFill>
                <a:latin typeface="Times New Roman" pitchFamily="18" charset="0"/>
              </a:rPr>
              <a:t>interagency partnership working to become a </a:t>
            </a:r>
            <a:r>
              <a:rPr lang="en-US" sz="1400" b="1" i="1" dirty="0">
                <a:solidFill>
                  <a:srgbClr val="FF0000"/>
                </a:solidFill>
                <a:latin typeface="Times New Roman" pitchFamily="18" charset="0"/>
              </a:rPr>
              <a:t>world leader </a:t>
            </a:r>
            <a:r>
              <a:rPr lang="en-US" sz="1200" i="1" dirty="0">
                <a:solidFill>
                  <a:srgbClr val="020202"/>
                </a:solidFill>
                <a:latin typeface="Times New Roman" pitchFamily="18" charset="0"/>
              </a:rPr>
              <a:t>in applying satellite data and research to operational goals in environmental analysis and prediction</a:t>
            </a: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>
          <a:xfrm>
            <a:off x="329836" y="6066331"/>
            <a:ext cx="3988164" cy="3412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altLang="en-US" sz="1000" b="1" dirty="0" smtClean="0">
                <a:solidFill>
                  <a:srgbClr val="0000FF"/>
                </a:solidFill>
                <a:ea typeface="ＭＳ Ｐゴシック" pitchFamily="34" charset="-128"/>
              </a:rPr>
              <a:t>Science priorities</a:t>
            </a:r>
            <a:r>
              <a:rPr lang="en-US" altLang="en-US" sz="1000" dirty="0" smtClean="0">
                <a:ea typeface="ＭＳ Ｐゴシック" pitchFamily="34" charset="-128"/>
              </a:rPr>
              <a:t>: </a:t>
            </a:r>
            <a:r>
              <a:rPr lang="en-US" altLang="en-US" sz="1000" dirty="0" err="1" smtClean="0">
                <a:ea typeface="ＭＳ Ｐゴシック" pitchFamily="34" charset="-128"/>
              </a:rPr>
              <a:t>Radiative</a:t>
            </a:r>
            <a:r>
              <a:rPr lang="en-US" altLang="en-US" sz="1000" dirty="0" smtClean="0">
                <a:ea typeface="ＭＳ Ｐゴシック" pitchFamily="34" charset="-128"/>
              </a:rPr>
              <a:t> Transfer Modeling (CRTM), new instruments, clouds and precipitation, land surface, ocean, atmospheric composition.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507688" y="2958124"/>
            <a:ext cx="216161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JCSDA</a:t>
            </a:r>
            <a:endParaRPr lang="en-US" sz="6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52614" name="Oval 6"/>
          <p:cNvSpPr>
            <a:spLocks noChangeArrowheads="1"/>
          </p:cNvSpPr>
          <p:nvPr/>
        </p:nvSpPr>
        <p:spPr bwMode="gray">
          <a:xfrm>
            <a:off x="1939132" y="2364918"/>
            <a:ext cx="1284288" cy="12747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31373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endParaRPr lang="zh-CN" altLang="en-US" b="0"/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white">
          <a:xfrm>
            <a:off x="5005735" y="4204762"/>
            <a:ext cx="107112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1600" b="1" dirty="0" smtClean="0">
                <a:solidFill>
                  <a:schemeClr val="bg1"/>
                </a:solidFill>
                <a:latin typeface="Verdana" pitchFamily="34" charset="0"/>
              </a:rPr>
              <a:t>NOAA</a:t>
            </a:r>
          </a:p>
          <a:p>
            <a:pPr algn="ctr" eaLnBrk="0" hangingPunct="0"/>
            <a:r>
              <a:rPr lang="en-US" altLang="zh-CN" sz="1600" b="1" dirty="0" smtClean="0">
                <a:solidFill>
                  <a:schemeClr val="bg1"/>
                </a:solidFill>
                <a:latin typeface="Verdana" pitchFamily="34" charset="0"/>
              </a:rPr>
              <a:t>NESDIS</a:t>
            </a:r>
            <a:endParaRPr lang="en-US" altLang="zh-CN" sz="16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3" name="Text Box 25"/>
          <p:cNvSpPr txBox="1">
            <a:spLocks noChangeArrowheads="1"/>
          </p:cNvSpPr>
          <p:nvPr/>
        </p:nvSpPr>
        <p:spPr bwMode="white">
          <a:xfrm>
            <a:off x="2054996" y="2644721"/>
            <a:ext cx="104688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1600" b="1" dirty="0" smtClean="0">
                <a:solidFill>
                  <a:schemeClr val="bg1"/>
                </a:solidFill>
                <a:latin typeface="Verdana" pitchFamily="34" charset="0"/>
              </a:rPr>
              <a:t>U.S. Air </a:t>
            </a:r>
          </a:p>
          <a:p>
            <a:pPr algn="ctr" eaLnBrk="0" hangingPunct="0"/>
            <a:r>
              <a:rPr lang="en-US" altLang="zh-CN" sz="1600" b="1" dirty="0" smtClean="0">
                <a:solidFill>
                  <a:schemeClr val="bg1"/>
                </a:solidFill>
                <a:latin typeface="Verdana" pitchFamily="34" charset="0"/>
              </a:rPr>
              <a:t>Force</a:t>
            </a:r>
            <a:endParaRPr lang="en-US" altLang="zh-CN" sz="16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0" y="0"/>
            <a:ext cx="9144000" cy="1069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Picture 38" descr="JCSDA_transp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0" y="0"/>
            <a:ext cx="1143000" cy="1143000"/>
          </a:xfrm>
          <a:prstGeom prst="rect">
            <a:avLst/>
          </a:prstGeom>
          <a:effectLst>
            <a:outerShdw blurRad="50800" dist="203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0" name="Title 1"/>
          <p:cNvSpPr txBox="1">
            <a:spLocks/>
          </p:cNvSpPr>
          <p:nvPr/>
        </p:nvSpPr>
        <p:spPr>
          <a:xfrm>
            <a:off x="381000" y="-228600"/>
            <a:ext cx="8305800" cy="1470025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87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Joint Cent</a:t>
            </a:r>
            <a:r>
              <a:rPr lang="en-US" sz="3300" b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er</a:t>
            </a:r>
            <a:r>
              <a:rPr lang="en-US" sz="33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for Satellite Data Assimilation</a:t>
            </a:r>
            <a:endParaRPr kumimoji="0" lang="en-US" sz="33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81135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0" y="1193800"/>
            <a:ext cx="9144000" cy="4540250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Arial" charset="0"/>
              </a:rPr>
              <a:t>What </a:t>
            </a:r>
            <a:r>
              <a:rPr lang="en-US" b="1" dirty="0">
                <a:solidFill>
                  <a:schemeClr val="tx2"/>
                </a:solidFill>
                <a:latin typeface="Arial" charset="0"/>
              </a:rPr>
              <a:t>Money can Buy….</a:t>
            </a:r>
          </a:p>
          <a:p>
            <a:pPr lvl="1"/>
            <a:r>
              <a:rPr lang="en-US" sz="1800" dirty="0" smtClean="0">
                <a:latin typeface="Arial" charset="0"/>
              </a:rPr>
              <a:t>Proposals (JCSDA external research)</a:t>
            </a:r>
          </a:p>
          <a:p>
            <a:pPr lvl="1"/>
            <a:r>
              <a:rPr lang="en-US" sz="1800" dirty="0" smtClean="0">
                <a:latin typeface="Arial" charset="0"/>
              </a:rPr>
              <a:t>Supercomputer </a:t>
            </a:r>
            <a:r>
              <a:rPr lang="en-US" sz="1800" dirty="0">
                <a:latin typeface="Arial" charset="0"/>
              </a:rPr>
              <a:t>(Hardware, basic software, and IT) </a:t>
            </a:r>
            <a:r>
              <a:rPr lang="en-US" sz="1800" dirty="0">
                <a:solidFill>
                  <a:srgbClr val="C00000"/>
                </a:solidFill>
                <a:latin typeface="Arial" charset="0"/>
              </a:rPr>
              <a:t>(</a:t>
            </a:r>
            <a:r>
              <a:rPr lang="en-US" sz="1800" i="1" dirty="0">
                <a:solidFill>
                  <a:srgbClr val="C00000"/>
                </a:solidFill>
                <a:latin typeface="Arial" charset="0"/>
              </a:rPr>
              <a:t>almost</a:t>
            </a:r>
            <a:r>
              <a:rPr lang="en-US" sz="1800" dirty="0">
                <a:solidFill>
                  <a:srgbClr val="C00000"/>
                </a:solidFill>
                <a:latin typeface="Arial" charset="0"/>
              </a:rPr>
              <a:t> the easiest part!)</a:t>
            </a:r>
          </a:p>
          <a:p>
            <a:pPr lvl="1"/>
            <a:r>
              <a:rPr lang="en-US" sz="1800" dirty="0">
                <a:latin typeface="Arial" charset="0"/>
              </a:rPr>
              <a:t>Scientific Software Integration </a:t>
            </a:r>
            <a:r>
              <a:rPr lang="en-US" sz="1800" dirty="0" smtClean="0">
                <a:solidFill>
                  <a:srgbClr val="C00000"/>
                </a:solidFill>
                <a:latin typeface="Arial" charset="0"/>
              </a:rPr>
              <a:t>(hardest </a:t>
            </a:r>
            <a:r>
              <a:rPr lang="en-US" sz="1800" dirty="0">
                <a:solidFill>
                  <a:srgbClr val="C00000"/>
                </a:solidFill>
                <a:latin typeface="Arial" charset="0"/>
              </a:rPr>
              <a:t>part: keep in </a:t>
            </a:r>
            <a:r>
              <a:rPr lang="en-US" sz="1800" dirty="0" smtClean="0">
                <a:solidFill>
                  <a:srgbClr val="C00000"/>
                </a:solidFill>
                <a:latin typeface="Arial" charset="0"/>
              </a:rPr>
              <a:t>sync </a:t>
            </a:r>
            <a:r>
              <a:rPr lang="en-US" sz="1800" dirty="0">
                <a:solidFill>
                  <a:srgbClr val="C00000"/>
                </a:solidFill>
                <a:latin typeface="Arial" charset="0"/>
              </a:rPr>
              <a:t>with </a:t>
            </a:r>
            <a:r>
              <a:rPr lang="en-US" sz="1800" dirty="0" err="1" smtClean="0">
                <a:solidFill>
                  <a:srgbClr val="C00000"/>
                </a:solidFill>
                <a:latin typeface="Arial" charset="0"/>
              </a:rPr>
              <a:t>oper</a:t>
            </a:r>
            <a:r>
              <a:rPr lang="en-US" sz="18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Arial" charset="0"/>
              </a:rPr>
              <a:t>models)</a:t>
            </a:r>
          </a:p>
          <a:p>
            <a:pPr lvl="1"/>
            <a:r>
              <a:rPr lang="en-US" sz="1800" dirty="0" smtClean="0">
                <a:latin typeface="Arial" charset="0"/>
              </a:rPr>
              <a:t>Resources to sustain portability, documentation and </a:t>
            </a:r>
            <a:r>
              <a:rPr lang="en-US" sz="1800" dirty="0">
                <a:latin typeface="Arial" charset="0"/>
              </a:rPr>
              <a:t>u</a:t>
            </a:r>
            <a:r>
              <a:rPr lang="en-US" sz="1800" dirty="0" smtClean="0">
                <a:latin typeface="Arial" charset="0"/>
              </a:rPr>
              <a:t>ser support </a:t>
            </a:r>
          </a:p>
          <a:p>
            <a:pPr lvl="1"/>
            <a:r>
              <a:rPr lang="en-US" sz="1800" dirty="0" smtClean="0">
                <a:latin typeface="Arial" charset="0"/>
              </a:rPr>
              <a:t>Utilities </a:t>
            </a:r>
            <a:r>
              <a:rPr lang="en-US" sz="1800" dirty="0">
                <a:latin typeface="Arial" charset="0"/>
              </a:rPr>
              <a:t>to help scientists (CRTM, assessment, formatting tools)</a:t>
            </a:r>
          </a:p>
          <a:p>
            <a:pPr lvl="1"/>
            <a:r>
              <a:rPr lang="en-US" sz="1800" dirty="0" smtClean="0">
                <a:latin typeface="Arial" charset="0"/>
              </a:rPr>
              <a:t>Rigorous </a:t>
            </a:r>
            <a:r>
              <a:rPr lang="en-US" sz="1800" dirty="0">
                <a:latin typeface="Arial" charset="0"/>
              </a:rPr>
              <a:t>software configuration system </a:t>
            </a:r>
            <a:r>
              <a:rPr lang="en-US" sz="1800" dirty="0" smtClean="0">
                <a:latin typeface="Arial" charset="0"/>
              </a:rPr>
              <a:t>and testing mechanism</a:t>
            </a:r>
          </a:p>
          <a:p>
            <a:pPr lvl="1"/>
            <a:endParaRPr lang="en-US" sz="1800" dirty="0">
              <a:latin typeface="Arial" charset="0"/>
            </a:endParaRPr>
          </a:p>
          <a:p>
            <a:r>
              <a:rPr lang="en-US" b="1" dirty="0">
                <a:solidFill>
                  <a:schemeClr val="tx2"/>
                </a:solidFill>
                <a:latin typeface="Arial" charset="0"/>
              </a:rPr>
              <a:t>What Money can NOT Buy</a:t>
            </a:r>
            <a:r>
              <a:rPr lang="en-US" b="1" dirty="0" smtClean="0">
                <a:solidFill>
                  <a:schemeClr val="tx2"/>
                </a:solidFill>
                <a:latin typeface="Arial" charset="0"/>
              </a:rPr>
              <a:t>…. </a:t>
            </a:r>
            <a:r>
              <a:rPr lang="en-US" sz="2800" b="1" dirty="0" smtClean="0">
                <a:solidFill>
                  <a:schemeClr val="tx2"/>
                </a:solidFill>
                <a:latin typeface="Arial" charset="0"/>
              </a:rPr>
              <a:t>the </a:t>
            </a:r>
            <a:r>
              <a:rPr lang="en-US" sz="2800" b="1" dirty="0">
                <a:solidFill>
                  <a:schemeClr val="tx2"/>
                </a:solidFill>
                <a:latin typeface="Arial" charset="0"/>
              </a:rPr>
              <a:t>right </a:t>
            </a:r>
            <a:r>
              <a:rPr lang="en-US" sz="2800" b="1" dirty="0" smtClean="0">
                <a:solidFill>
                  <a:schemeClr val="tx2"/>
                </a:solidFill>
                <a:latin typeface="Arial" charset="0"/>
              </a:rPr>
              <a:t>culture</a:t>
            </a:r>
            <a:endParaRPr lang="en-US" b="1" dirty="0">
              <a:solidFill>
                <a:schemeClr val="tx2"/>
              </a:solidFill>
              <a:latin typeface="Arial" charset="0"/>
            </a:endParaRPr>
          </a:p>
          <a:p>
            <a:pPr lvl="1"/>
            <a:r>
              <a:rPr lang="en-US" sz="1800" dirty="0">
                <a:latin typeface="Arial" charset="0"/>
              </a:rPr>
              <a:t>Transparency of R2O protocols and willingness to accept research performed by researchers &amp; work collaboratively (on the operational partner)</a:t>
            </a:r>
          </a:p>
          <a:p>
            <a:pPr lvl="1"/>
            <a:r>
              <a:rPr lang="en-US" sz="1800" dirty="0">
                <a:latin typeface="Arial" charset="0"/>
              </a:rPr>
              <a:t>Willingness to work/start with operational system and follow protocols and accept constructive feedback (on the research partner</a:t>
            </a:r>
            <a:r>
              <a:rPr lang="en-US" sz="1800" dirty="0" smtClean="0">
                <a:latin typeface="Arial" charset="0"/>
              </a:rPr>
              <a:t>)</a:t>
            </a:r>
            <a:endParaRPr lang="en-US" sz="1800" dirty="0">
              <a:latin typeface="Arial" charset="0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B4C7535-E98B-F749-8F6B-8078568EDB33}" type="slidenum">
              <a:rPr lang="en-US" sz="1400">
                <a:ea typeface="SimSun" charset="0"/>
              </a:rPr>
              <a:pPr/>
              <a:t>3</a:t>
            </a:fld>
            <a:endParaRPr lang="en-US" sz="1400">
              <a:ea typeface="SimSun" charset="0"/>
            </a:endParaRPr>
          </a:p>
        </p:txBody>
      </p:sp>
      <p:pic>
        <p:nvPicPr>
          <p:cNvPr id="8" name="Picture 7" descr="JCSDA_transp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0" y="0"/>
            <a:ext cx="1143000" cy="1143000"/>
          </a:xfrm>
          <a:prstGeom prst="rect">
            <a:avLst/>
          </a:prstGeom>
          <a:effectLst>
            <a:outerShdw blurRad="50800" dist="203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81000" y="-228600"/>
            <a:ext cx="8001000" cy="1470025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87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Component of O2R2O Infrastructure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762000" y="5673090"/>
            <a:ext cx="7696200" cy="6461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ea typeface="SimSun" charset="0"/>
              </a:rPr>
              <a:t>Accept that R2O is not for everyone: careful choice of research and operations partners is important</a:t>
            </a:r>
            <a:endParaRPr lang="fr-FR" sz="1800" dirty="0">
              <a:ea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118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66800"/>
            <a:ext cx="9144000" cy="5791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Tx/>
              <a:buChar char="-"/>
              <a:defRPr/>
            </a:pPr>
            <a:r>
              <a:rPr lang="en-US" sz="1200" kern="0" dirty="0">
                <a:solidFill>
                  <a:srgbClr val="FFFFFF"/>
                </a:solidFill>
              </a:rPr>
              <a:t>Joint DTC-EMC-JCSDA GSI/</a:t>
            </a:r>
            <a:r>
              <a:rPr lang="en-US" sz="1200" kern="0" dirty="0" err="1">
                <a:solidFill>
                  <a:srgbClr val="FFFFFF"/>
                </a:solidFill>
              </a:rPr>
              <a:t>EnKF</a:t>
            </a:r>
            <a:r>
              <a:rPr lang="en-US" sz="1200" kern="0" dirty="0">
                <a:solidFill>
                  <a:srgbClr val="FFFFFF"/>
                </a:solidFill>
              </a:rPr>
              <a:t> Tutorial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583" y="3554945"/>
            <a:ext cx="9144000" cy="1371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JCSDA_transp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0" y="0"/>
            <a:ext cx="1143000" cy="1143000"/>
          </a:xfrm>
          <a:prstGeom prst="rect">
            <a:avLst/>
          </a:prstGeom>
          <a:effectLst>
            <a:outerShdw blurRad="50800" dist="203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381000" y="-228600"/>
            <a:ext cx="7696200" cy="1470025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87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Education and Outreach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10584" y="1129499"/>
            <a:ext cx="915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15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JCSDA Tech Review and Science </a:t>
            </a:r>
            <a:r>
              <a:rPr lang="en-US" dirty="0">
                <a:solidFill>
                  <a:schemeClr val="bg1"/>
                </a:solidFill>
              </a:rPr>
              <a:t>Workshop + 1</a:t>
            </a:r>
            <a:r>
              <a:rPr lang="en-US" baseline="30000" dirty="0">
                <a:solidFill>
                  <a:schemeClr val="bg1"/>
                </a:solidFill>
              </a:rPr>
              <a:t>st</a:t>
            </a:r>
            <a:r>
              <a:rPr lang="en-US" dirty="0">
                <a:solidFill>
                  <a:schemeClr val="bg1"/>
                </a:solidFill>
              </a:rPr>
              <a:t> CRTM Users and Developers Workshop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14207" y="3184356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Unified DA Planning Meeting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50914" y="5223296"/>
            <a:ext cx="3082502" cy="1507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defRPr/>
            </a:pPr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Joint </a:t>
            </a:r>
            <a:r>
              <a:rPr lang="en-US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Workshops </a:t>
            </a:r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with </a:t>
            </a:r>
            <a:r>
              <a:rPr lang="en-US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Partners </a:t>
            </a:r>
            <a:r>
              <a:rPr lang="en-US" sz="1400" b="1" kern="0" dirty="0" smtClean="0">
                <a:solidFill>
                  <a:srgbClr val="0000FF"/>
                </a:solidFill>
                <a:ea typeface="ＭＳ Ｐゴシック" pitchFamily="34" charset="-128"/>
              </a:rPr>
              <a:t> </a:t>
            </a:r>
            <a:endParaRPr lang="en-US" sz="1400" b="1" kern="0" dirty="0">
              <a:solidFill>
                <a:srgbClr val="0000FF"/>
              </a:solidFill>
              <a:ea typeface="ＭＳ Ｐゴシック" pitchFamily="34" charset="-128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Arial"/>
              <a:buChar char="•"/>
              <a:defRPr/>
            </a:pPr>
            <a:r>
              <a:rPr lang="en-US" sz="1100" kern="0" dirty="0" smtClean="0">
                <a:solidFill>
                  <a:srgbClr val="FFFFFF"/>
                </a:solidFill>
              </a:rPr>
              <a:t>JCSDA Symposium @AMS: Austin, TX</a:t>
            </a:r>
            <a:endParaRPr lang="en-US" sz="1200" kern="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defRPr/>
            </a:pPr>
            <a:r>
              <a:rPr lang="en-US" sz="1400" b="1" dirty="0" smtClean="0">
                <a:solidFill>
                  <a:srgbClr val="92D050"/>
                </a:solidFill>
              </a:rPr>
              <a:t>Summer </a:t>
            </a:r>
            <a:r>
              <a:rPr lang="en-US" sz="1400" b="1" dirty="0">
                <a:solidFill>
                  <a:srgbClr val="92D050"/>
                </a:solidFill>
              </a:rPr>
              <a:t>Colloquium on Satellite DA </a:t>
            </a:r>
            <a:r>
              <a:rPr lang="en-US" sz="1400" b="1" kern="0" dirty="0">
                <a:solidFill>
                  <a:srgbClr val="0000FF"/>
                </a:solidFill>
                <a:ea typeface="ＭＳ Ｐゴシック" pitchFamily="34" charset="-128"/>
              </a:rPr>
              <a:t> 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Arial"/>
              <a:buChar char="•"/>
              <a:defRPr/>
            </a:pPr>
            <a:r>
              <a:rPr lang="en-US" sz="1100" kern="0" dirty="0">
                <a:solidFill>
                  <a:srgbClr val="FFFFFF"/>
                </a:solidFill>
              </a:rPr>
              <a:t>Summer 2018:  Bozeman, </a:t>
            </a:r>
            <a:r>
              <a:rPr lang="en-US" sz="1100" kern="0" dirty="0" smtClean="0">
                <a:solidFill>
                  <a:srgbClr val="FFFFFF"/>
                </a:solidFill>
              </a:rPr>
              <a:t>MT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defRPr/>
            </a:pPr>
            <a:r>
              <a:rPr lang="en-US" sz="1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JCSDA </a:t>
            </a:r>
            <a:r>
              <a:rPr lang="en-US" sz="1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Newsletter and Web site </a:t>
            </a:r>
            <a:r>
              <a:rPr lang="en-US" sz="1400" b="1" kern="0" dirty="0">
                <a:solidFill>
                  <a:srgbClr val="0000FF"/>
                </a:solidFill>
                <a:ea typeface="ＭＳ Ｐゴシック" pitchFamily="34" charset="-128"/>
              </a:rPr>
              <a:t> 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Arial"/>
              <a:buChar char="•"/>
              <a:defRPr/>
            </a:pPr>
            <a:r>
              <a:rPr lang="en-US" sz="1100" kern="0" dirty="0">
                <a:solidFill>
                  <a:srgbClr val="FFFFFF"/>
                </a:solidFill>
                <a:ea typeface="ＭＳ Ｐゴシック" pitchFamily="34" charset="-128"/>
              </a:rPr>
              <a:t>Highlight achievements by </a:t>
            </a:r>
            <a:r>
              <a:rPr lang="en-US" sz="1100" kern="0" dirty="0" smtClean="0">
                <a:solidFill>
                  <a:srgbClr val="FFFFFF"/>
                </a:solidFill>
                <a:ea typeface="ＭＳ Ｐゴシック" pitchFamily="34" charset="-128"/>
              </a:rPr>
              <a:t>scientists</a:t>
            </a:r>
            <a:endParaRPr lang="en-US" sz="1100" kern="0" dirty="0">
              <a:solidFill>
                <a:srgbClr val="FFFFFF"/>
              </a:solidFill>
              <a:ea typeface="ＭＳ Ｐゴシック" pitchFamily="34" charset="-128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Arial"/>
              <a:buChar char="•"/>
              <a:defRPr/>
            </a:pPr>
            <a:r>
              <a:rPr lang="en-US" sz="1100" kern="0" dirty="0">
                <a:solidFill>
                  <a:srgbClr val="FFFFFF"/>
                </a:solidFill>
                <a:ea typeface="ＭＳ Ｐゴシック" pitchFamily="34" charset="-128"/>
              </a:rPr>
              <a:t>Promote collaboration</a:t>
            </a:r>
          </a:p>
        </p:txBody>
      </p:sp>
      <p:pic>
        <p:nvPicPr>
          <p:cNvPr id="9" name="Picture 8" descr="IMG_2086-1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93580"/>
            <a:ext cx="9144000" cy="1608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583" y="5501588"/>
            <a:ext cx="6061497" cy="12008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469418" y="5058196"/>
            <a:ext cx="3907290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defRPr/>
            </a:pPr>
            <a:r>
              <a:rPr lang="en-US" kern="0" dirty="0">
                <a:solidFill>
                  <a:srgbClr val="FFFFFF"/>
                </a:solidFill>
              </a:rPr>
              <a:t>Joint DTC-EMC-JCSDA GSI/</a:t>
            </a:r>
            <a:r>
              <a:rPr lang="en-US" kern="0" dirty="0" err="1">
                <a:solidFill>
                  <a:srgbClr val="FFFFFF"/>
                </a:solidFill>
              </a:rPr>
              <a:t>EnKF</a:t>
            </a:r>
            <a:r>
              <a:rPr lang="en-US" kern="0" dirty="0">
                <a:solidFill>
                  <a:srgbClr val="FFFFFF"/>
                </a:solidFill>
              </a:rPr>
              <a:t> Tutorial</a:t>
            </a:r>
          </a:p>
        </p:txBody>
      </p:sp>
    </p:spTree>
    <p:extLst>
      <p:ext uri="{BB962C8B-B14F-4D97-AF65-F5344CB8AC3E}">
        <p14:creationId xmlns:p14="http://schemas.microsoft.com/office/powerpoint/2010/main" val="88866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2109" y="1441342"/>
            <a:ext cx="870013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Scenario #1: new satellite instrument</a:t>
            </a:r>
          </a:p>
          <a:p>
            <a:r>
              <a:rPr lang="en-US" sz="2400" dirty="0" smtClean="0"/>
              <a:t>Observation processing (forward operator, QC, bias correction, error estimation, </a:t>
            </a:r>
            <a:r>
              <a:rPr lang="en-US" sz="2400" dirty="0" err="1" smtClean="0"/>
              <a:t>etc</a:t>
            </a:r>
            <a:r>
              <a:rPr lang="en-US" sz="2400" dirty="0" smtClean="0"/>
              <a:t>) will be </a:t>
            </a:r>
            <a:r>
              <a:rPr lang="en-US" sz="2400" b="1" i="1" dirty="0" smtClean="0"/>
              <a:t>developed several times </a:t>
            </a:r>
            <a:r>
              <a:rPr lang="en-US" sz="2400" dirty="0" smtClean="0"/>
              <a:t>for OSSEs, </a:t>
            </a:r>
            <a:r>
              <a:rPr lang="en-US" sz="2400" dirty="0"/>
              <a:t>C</a:t>
            </a:r>
            <a:r>
              <a:rPr lang="en-US" sz="2400" dirty="0" smtClean="0"/>
              <a:t>al/</a:t>
            </a:r>
            <a:r>
              <a:rPr lang="en-US" sz="2400" dirty="0"/>
              <a:t>V</a:t>
            </a:r>
            <a:r>
              <a:rPr lang="en-US" sz="2400" dirty="0" smtClean="0"/>
              <a:t>al, retrievals, verification, climate studies, post-processing and DA.</a:t>
            </a:r>
          </a:p>
          <a:p>
            <a:endParaRPr lang="en-US" sz="2400" dirty="0"/>
          </a:p>
          <a:p>
            <a:r>
              <a:rPr lang="en-US" sz="2400" dirty="0" smtClean="0">
                <a:solidFill>
                  <a:srgbClr val="376092"/>
                </a:solidFill>
              </a:rPr>
              <a:t>Scenario #2: new DA algorithm</a:t>
            </a:r>
          </a:p>
          <a:p>
            <a:r>
              <a:rPr lang="en-US" sz="2400" dirty="0" smtClean="0"/>
              <a:t>Will be tested with a (semi-)toy model, resulting in a publication with ‘</a:t>
            </a:r>
            <a:r>
              <a:rPr lang="en-US" sz="2400" b="1" dirty="0" smtClean="0"/>
              <a:t>encouraging results</a:t>
            </a:r>
            <a:r>
              <a:rPr lang="en-US" sz="2400" dirty="0" smtClean="0"/>
              <a:t>’</a:t>
            </a:r>
            <a:r>
              <a:rPr lang="en-US" sz="2400" dirty="0"/>
              <a:t>.</a:t>
            </a:r>
            <a:r>
              <a:rPr lang="en-US" sz="2400" dirty="0" smtClean="0"/>
              <a:t> The end</a:t>
            </a:r>
            <a:r>
              <a:rPr lang="mr-IN" sz="2400" dirty="0" smtClean="0"/>
              <a:t>…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>Few algorithms get evaluated in </a:t>
            </a:r>
            <a:r>
              <a:rPr lang="en-US" sz="2400" b="1" i="1" dirty="0" smtClean="0"/>
              <a:t>operational relevant</a:t>
            </a:r>
            <a:r>
              <a:rPr lang="en-US" sz="2400" dirty="0" smtClean="0"/>
              <a:t> environment.</a:t>
            </a:r>
          </a:p>
          <a:p>
            <a:endParaRPr lang="en-US" sz="2400" dirty="0"/>
          </a:p>
          <a:p>
            <a:r>
              <a:rPr lang="en-US" sz="2400" dirty="0" smtClean="0">
                <a:solidFill>
                  <a:srgbClr val="376092"/>
                </a:solidFill>
              </a:rPr>
              <a:t>Scenario #3: technology transfer</a:t>
            </a:r>
          </a:p>
          <a:p>
            <a:r>
              <a:rPr lang="en-US" sz="2400" dirty="0" smtClean="0"/>
              <a:t>Importing science from external collaborators usually means reading their publications and </a:t>
            </a:r>
            <a:r>
              <a:rPr lang="en-US" sz="2400" b="1" i="1" dirty="0" smtClean="0"/>
              <a:t>recoding from scratch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endParaRPr lang="en-US" sz="24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JCSDA_transp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0" y="0"/>
            <a:ext cx="1143000" cy="1143000"/>
          </a:xfrm>
          <a:prstGeom prst="rect">
            <a:avLst/>
          </a:prstGeom>
          <a:effectLst>
            <a:outerShdw blurRad="50800" dist="203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81000" y="-228600"/>
            <a:ext cx="8305800" cy="1470025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87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Common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Scenarios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90780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4106669" y="1830700"/>
            <a:ext cx="4872000" cy="41780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"/>
              <a:t>Research</a:t>
            </a:r>
          </a:p>
        </p:txBody>
      </p:sp>
      <p:sp>
        <p:nvSpPr>
          <p:cNvPr id="62" name="Shape 62"/>
          <p:cNvSpPr/>
          <p:nvPr/>
        </p:nvSpPr>
        <p:spPr>
          <a:xfrm>
            <a:off x="421600" y="1830700"/>
            <a:ext cx="1885800" cy="41780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"/>
              <a:t>Operations</a:t>
            </a:r>
          </a:p>
        </p:txBody>
      </p:sp>
      <p:pic>
        <p:nvPicPr>
          <p:cNvPr id="64" name="Shape 64" descr="File:Concrete wall.jpg - Wikimedia Commons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8437" y="2547372"/>
            <a:ext cx="1117201" cy="85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65" descr="Free photo: Spaghetti, Pasta, Noodles, Eat - Free Image on Pixabay ...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600" y="2547349"/>
            <a:ext cx="853800" cy="854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6" name="Shape 66" descr="Free photo: Spaghetti, Pasta, Noodles, Eat - Free Image on Pixabay ...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2412" y="2547367"/>
            <a:ext cx="853800" cy="854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7" name="Shape 67" descr="Free photo Explosive Fire Bomb - Max Pixel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9324" y="2357767"/>
            <a:ext cx="1084800" cy="1233200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68" name="Shape 68"/>
          <p:cNvCxnSpPr>
            <a:stCxn id="66" idx="6"/>
            <a:endCxn id="67" idx="2"/>
          </p:cNvCxnSpPr>
          <p:nvPr/>
        </p:nvCxnSpPr>
        <p:spPr>
          <a:xfrm>
            <a:off x="5296212" y="2974367"/>
            <a:ext cx="7830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69" name="Shape 69" descr="Fire, Extinguisher - Free images on Pixabay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947242" y="2192667"/>
            <a:ext cx="586275" cy="1563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" name="Shape 70"/>
          <p:cNvCxnSpPr>
            <a:stCxn id="67" idx="6"/>
            <a:endCxn id="69" idx="3"/>
          </p:cNvCxnSpPr>
          <p:nvPr/>
        </p:nvCxnSpPr>
        <p:spPr>
          <a:xfrm>
            <a:off x="7164124" y="2974367"/>
            <a:ext cx="7830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71" name="Shape 71" descr="Spaghetti and Meatballs (explore) | Featured in Explore. Som… | Flickr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2412" y="4587616"/>
            <a:ext cx="1383900" cy="1157200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72" name="Shape 72"/>
          <p:cNvCxnSpPr>
            <a:stCxn id="69" idx="2"/>
            <a:endCxn id="73" idx="3"/>
          </p:cNvCxnSpPr>
          <p:nvPr/>
        </p:nvCxnSpPr>
        <p:spPr>
          <a:xfrm rot="5400000">
            <a:off x="7284125" y="4209817"/>
            <a:ext cx="1410000" cy="502500"/>
          </a:xfrm>
          <a:prstGeom prst="bentConnector2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73" name="Shape 73" descr="Free illustration: Hourglass, Watch Areira, Sand, Time - Free ...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3825" y="4443804"/>
            <a:ext cx="804000" cy="14448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" name="Shape 75"/>
          <p:cNvCxnSpPr>
            <a:stCxn id="73" idx="1"/>
            <a:endCxn id="71" idx="6"/>
          </p:cNvCxnSpPr>
          <p:nvPr/>
        </p:nvCxnSpPr>
        <p:spPr>
          <a:xfrm rot="10800000">
            <a:off x="5826225" y="5166216"/>
            <a:ext cx="11076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76" name="Shape 76" descr="File:Concrete wall.jpg - Wikimedia Commons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8437" y="4739220"/>
            <a:ext cx="1117201" cy="854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" name="Shape 77"/>
          <p:cNvGrpSpPr/>
          <p:nvPr/>
        </p:nvGrpSpPr>
        <p:grpSpPr>
          <a:xfrm>
            <a:off x="1791400" y="2157149"/>
            <a:ext cx="2651012" cy="817216"/>
            <a:chOff x="1791400" y="1617862"/>
            <a:chExt cx="2651012" cy="612912"/>
          </a:xfrm>
        </p:grpSpPr>
        <p:cxnSp>
          <p:nvCxnSpPr>
            <p:cNvPr id="78" name="Shape 78"/>
            <p:cNvCxnSpPr>
              <a:stCxn id="65" idx="6"/>
            </p:cNvCxnSpPr>
            <p:nvPr/>
          </p:nvCxnSpPr>
          <p:spPr>
            <a:xfrm rot="10800000" flipH="1">
              <a:off x="1791400" y="1617862"/>
              <a:ext cx="1433100" cy="612900"/>
            </a:xfrm>
            <a:prstGeom prst="curvedConnector3">
              <a:avLst>
                <a:gd name="adj1" fmla="val 50000"/>
              </a:avLst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79" name="Shape 79"/>
            <p:cNvCxnSpPr>
              <a:endCxn id="66" idx="2"/>
            </p:cNvCxnSpPr>
            <p:nvPr/>
          </p:nvCxnSpPr>
          <p:spPr>
            <a:xfrm>
              <a:off x="3207612" y="1617875"/>
              <a:ext cx="1234800" cy="612900"/>
            </a:xfrm>
            <a:prstGeom prst="curvedConnector3">
              <a:avLst>
                <a:gd name="adj1" fmla="val 58128"/>
              </a:avLst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grpSp>
        <p:nvGrpSpPr>
          <p:cNvPr id="80" name="Shape 80"/>
          <p:cNvGrpSpPr/>
          <p:nvPr/>
        </p:nvGrpSpPr>
        <p:grpSpPr>
          <a:xfrm>
            <a:off x="1974106" y="4390616"/>
            <a:ext cx="2482325" cy="775616"/>
            <a:chOff x="1974100" y="3292962"/>
            <a:chExt cx="2482325" cy="581712"/>
          </a:xfrm>
        </p:grpSpPr>
        <p:cxnSp>
          <p:nvCxnSpPr>
            <p:cNvPr id="81" name="Shape 81"/>
            <p:cNvCxnSpPr/>
            <p:nvPr/>
          </p:nvCxnSpPr>
          <p:spPr>
            <a:xfrm rot="10800000" flipH="1">
              <a:off x="1974100" y="3292962"/>
              <a:ext cx="1250400" cy="581700"/>
            </a:xfrm>
            <a:prstGeom prst="curvedConnector3">
              <a:avLst>
                <a:gd name="adj1" fmla="val 38044"/>
              </a:avLst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triangle" w="lg" len="lg"/>
              <a:tailEnd type="none" w="lg" len="lg"/>
            </a:ln>
          </p:spPr>
        </p:cxnSp>
        <p:cxnSp>
          <p:nvCxnSpPr>
            <p:cNvPr id="82" name="Shape 82"/>
            <p:cNvCxnSpPr/>
            <p:nvPr/>
          </p:nvCxnSpPr>
          <p:spPr>
            <a:xfrm>
              <a:off x="3207525" y="3292975"/>
              <a:ext cx="1248900" cy="581700"/>
            </a:xfrm>
            <a:prstGeom prst="curvedConnector3">
              <a:avLst>
                <a:gd name="adj1" fmla="val 58391"/>
              </a:avLst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pic>
        <p:nvPicPr>
          <p:cNvPr id="3" name="Picture 2" descr="6a015432cb00d8970c01630156a4cb970d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98" y="4273551"/>
            <a:ext cx="1086482" cy="1648768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blipFill dpi="0" rotWithShape="1">
            <a:blip r:embed="rId10" cstate="print"/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381000" y="-228597"/>
            <a:ext cx="7467600" cy="1470025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87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4400" b="1" dirty="0" smtClean="0">
                <a:solidFill>
                  <a:schemeClr val="bg1"/>
                </a:solidFill>
              </a:rPr>
              <a:t>Bad Design is Bad for R2O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1600" y="6466854"/>
            <a:ext cx="17369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Adapted from Chris </a:t>
            </a:r>
            <a:r>
              <a:rPr lang="en-US" sz="1100" dirty="0" err="1" smtClean="0"/>
              <a:t>Harrop</a:t>
            </a:r>
            <a:endParaRPr lang="en-US" sz="1100" dirty="0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7A9C30B-5E35-114B-871A-20E160D40306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6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28" name="Picture 27" descr="JCSDA_transp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0" y="0"/>
            <a:ext cx="1143000" cy="1143000"/>
          </a:xfrm>
          <a:prstGeom prst="rect">
            <a:avLst/>
          </a:prstGeom>
          <a:effectLst>
            <a:outerShdw blurRad="50800" dist="203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89280" y="1249680"/>
            <a:ext cx="4476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Disclaimer: This schematic is over-simplistic.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094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43869" y="1604464"/>
            <a:ext cx="837185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We want a </a:t>
            </a:r>
            <a:r>
              <a:rPr lang="en-US" sz="2000" dirty="0"/>
              <a:t>very flexible, reliable, efficient, </a:t>
            </a:r>
            <a:r>
              <a:rPr lang="en-US" sz="2000" dirty="0" smtClean="0"/>
              <a:t>generic, readable </a:t>
            </a:r>
            <a:r>
              <a:rPr lang="en-US" sz="2000" dirty="0"/>
              <a:t>and modular code</a:t>
            </a:r>
            <a:r>
              <a:rPr lang="en-US" sz="2000" dirty="0" smtClean="0"/>
              <a:t>.</a:t>
            </a:r>
          </a:p>
          <a:p>
            <a:endParaRPr lang="en-US" sz="2000" dirty="0"/>
          </a:p>
          <a:p>
            <a:r>
              <a:rPr lang="en-US" sz="2000" dirty="0" smtClean="0"/>
              <a:t>This </a:t>
            </a:r>
            <a:r>
              <a:rPr lang="en-US" sz="2000" dirty="0"/>
              <a:t>is not specific to </a:t>
            </a:r>
            <a:r>
              <a:rPr lang="en-US" sz="2000" dirty="0" smtClean="0"/>
              <a:t>NWP: </a:t>
            </a:r>
            <a:r>
              <a:rPr lang="en-US" sz="2000" dirty="0"/>
              <a:t>the </a:t>
            </a:r>
            <a:r>
              <a:rPr lang="en-US" sz="2000" dirty="0" smtClean="0"/>
              <a:t>software industry has moved to </a:t>
            </a:r>
            <a:r>
              <a:rPr lang="en-US" sz="2000" dirty="0">
                <a:solidFill>
                  <a:srgbClr val="0000FF"/>
                </a:solidFill>
              </a:rPr>
              <a:t>generic </a:t>
            </a:r>
            <a:r>
              <a:rPr lang="en-US" sz="2000" dirty="0"/>
              <a:t>and </a:t>
            </a:r>
            <a:r>
              <a:rPr lang="en-US" sz="2000" dirty="0">
                <a:solidFill>
                  <a:srgbClr val="0000FF"/>
                </a:solidFill>
              </a:rPr>
              <a:t>object-oriented </a:t>
            </a:r>
            <a:r>
              <a:rPr lang="en-US" sz="2000" dirty="0" smtClean="0"/>
              <a:t>programming 20 years ago.</a:t>
            </a:r>
          </a:p>
          <a:p>
            <a:endParaRPr lang="en-US" sz="2000" dirty="0" smtClean="0"/>
          </a:p>
          <a:p>
            <a:r>
              <a:rPr lang="en-US" sz="2000" dirty="0" smtClean="0"/>
              <a:t>The key idea is </a:t>
            </a:r>
            <a:r>
              <a:rPr lang="en-US" sz="2000" dirty="0" smtClean="0">
                <a:solidFill>
                  <a:srgbClr val="0000FF"/>
                </a:solidFill>
              </a:rPr>
              <a:t>separation </a:t>
            </a:r>
            <a:r>
              <a:rPr lang="en-US" sz="2000" dirty="0">
                <a:solidFill>
                  <a:srgbClr val="0000FF"/>
                </a:solidFill>
              </a:rPr>
              <a:t>of </a:t>
            </a:r>
            <a:r>
              <a:rPr lang="en-US" sz="2000" dirty="0" smtClean="0">
                <a:solidFill>
                  <a:srgbClr val="0000FF"/>
                </a:solidFill>
              </a:rPr>
              <a:t>concerns</a:t>
            </a:r>
            <a:endParaRPr lang="en-US" sz="2000" dirty="0">
              <a:solidFill>
                <a:srgbClr val="0000FF"/>
              </a:solidFill>
            </a:endParaRPr>
          </a:p>
          <a:p>
            <a:pPr marL="342900" indent="-342900">
              <a:buClr>
                <a:schemeClr val="tx2"/>
              </a:buClr>
              <a:buFont typeface="Lucida Grande"/>
              <a:buChar char="-"/>
            </a:pPr>
            <a:r>
              <a:rPr lang="en-US" sz="2000" dirty="0" smtClean="0"/>
              <a:t>All </a:t>
            </a:r>
            <a:r>
              <a:rPr lang="en-US" sz="2000" dirty="0"/>
              <a:t>aspects exist but scientists focus on one aspect at a time.</a:t>
            </a:r>
          </a:p>
          <a:p>
            <a:pPr marL="342900" indent="-342900">
              <a:buClr>
                <a:schemeClr val="tx2"/>
              </a:buClr>
              <a:buFont typeface="Lucida Grande"/>
              <a:buChar char="-"/>
            </a:pPr>
            <a:r>
              <a:rPr lang="en-US" sz="2000" dirty="0" smtClean="0"/>
              <a:t>Different </a:t>
            </a:r>
            <a:r>
              <a:rPr lang="en-US" sz="2000" dirty="0"/>
              <a:t>concepts should be treated in different parts of the code</a:t>
            </a:r>
            <a:r>
              <a:rPr lang="en-US" sz="2000" dirty="0" smtClean="0"/>
              <a:t>.</a:t>
            </a:r>
          </a:p>
          <a:p>
            <a:pPr marL="342900" indent="-342900">
              <a:buClr>
                <a:schemeClr val="tx2"/>
              </a:buClr>
              <a:buFont typeface="Lucida Grande"/>
              <a:buChar char="-"/>
            </a:pPr>
            <a:r>
              <a:rPr lang="en-US" sz="2000" dirty="0" smtClean="0"/>
              <a:t>Nobody can know it all!</a:t>
            </a:r>
          </a:p>
          <a:p>
            <a:pPr marL="342900" indent="-342900">
              <a:buClr>
                <a:schemeClr val="tx2"/>
              </a:buClr>
              <a:buFont typeface="Lucida Grande"/>
              <a:buChar char="-"/>
            </a:pPr>
            <a:endParaRPr lang="en-US" sz="2000" dirty="0"/>
          </a:p>
          <a:p>
            <a:pPr>
              <a:buClr>
                <a:schemeClr val="tx2"/>
              </a:buClr>
            </a:pPr>
            <a:r>
              <a:rPr lang="en-US" sz="2000" dirty="0">
                <a:solidFill>
                  <a:srgbClr val="0000FF"/>
                </a:solidFill>
              </a:rPr>
              <a:t>Code efficiency </a:t>
            </a:r>
            <a:r>
              <a:rPr lang="en-US" sz="2000" dirty="0"/>
              <a:t>is an important </a:t>
            </a:r>
            <a:r>
              <a:rPr lang="en-US" sz="2000" dirty="0" smtClean="0"/>
              <a:t>aspect</a:t>
            </a:r>
          </a:p>
          <a:p>
            <a:pPr marL="342900" indent="-342900">
              <a:buClr>
                <a:schemeClr val="tx2"/>
              </a:buClr>
              <a:buFont typeface="Lucida Grande"/>
              <a:buChar char="-"/>
            </a:pPr>
            <a:r>
              <a:rPr lang="en-US" sz="2000" dirty="0"/>
              <a:t>Experience shows that refactoring generally improves code </a:t>
            </a:r>
            <a:r>
              <a:rPr lang="en-US" sz="2000" dirty="0" smtClean="0"/>
              <a:t>performance</a:t>
            </a:r>
          </a:p>
          <a:p>
            <a:pPr marL="342900" indent="-342900">
              <a:buClr>
                <a:schemeClr val="tx2"/>
              </a:buClr>
              <a:buFont typeface="Lucida Grande"/>
              <a:buChar char="-"/>
            </a:pPr>
            <a:r>
              <a:rPr lang="en-US" sz="2000" dirty="0"/>
              <a:t>New structure will make scalability investigations </a:t>
            </a:r>
            <a:r>
              <a:rPr lang="en-US" sz="2000" dirty="0" smtClean="0"/>
              <a:t>easier</a:t>
            </a:r>
            <a:endParaRPr lang="en-US" sz="2000" dirty="0"/>
          </a:p>
        </p:txBody>
      </p:sp>
      <p:pic>
        <p:nvPicPr>
          <p:cNvPr id="6" name="Picture 5" descr="JCSDA_transp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0" y="0"/>
            <a:ext cx="1143000" cy="1143000"/>
          </a:xfrm>
          <a:prstGeom prst="rect">
            <a:avLst/>
          </a:prstGeom>
          <a:effectLst>
            <a:outerShdw blurRad="50800" dist="203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81000" y="-228600"/>
            <a:ext cx="7467600" cy="1470025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87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Modern Software Engineering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1585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3869" y="1324807"/>
            <a:ext cx="8371853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Joint Effort for Data assimilation Integration (JEDI) is a collaborative development spearheaded by JCSDA partners of the next-generation unified data assimilation:</a:t>
            </a:r>
          </a:p>
          <a:p>
            <a:endParaRPr lang="en-US" sz="2400" dirty="0"/>
          </a:p>
          <a:p>
            <a:pPr marL="342900" indent="-342900">
              <a:buClr>
                <a:schemeClr val="tx2"/>
              </a:buClr>
              <a:buFont typeface="Lucida Grande"/>
              <a:buChar char="-"/>
            </a:pPr>
            <a:r>
              <a:rPr lang="en-US" sz="2400" dirty="0" smtClean="0"/>
              <a:t>For research and operations (including R2O/O2R)</a:t>
            </a:r>
            <a:endParaRPr lang="en-US" sz="2400" dirty="0"/>
          </a:p>
          <a:p>
            <a:pPr marL="342900" indent="-342900">
              <a:buClr>
                <a:schemeClr val="tx2"/>
              </a:buClr>
              <a:buFont typeface="Lucida Grande"/>
              <a:buChar char="-"/>
            </a:pPr>
            <a:r>
              <a:rPr lang="en-US" sz="2400" dirty="0"/>
              <a:t>For various components of the Earth system, including coupled</a:t>
            </a:r>
          </a:p>
          <a:p>
            <a:pPr marL="342900" indent="-342900">
              <a:buClr>
                <a:schemeClr val="tx2"/>
              </a:buClr>
              <a:buFont typeface="Lucida Grande"/>
              <a:buChar char="-"/>
            </a:pPr>
            <a:r>
              <a:rPr lang="en-US" sz="2400" dirty="0" smtClean="0"/>
              <a:t>Mutualize as much as possible without imposing single approach</a:t>
            </a:r>
          </a:p>
          <a:p>
            <a:pPr marL="342900" indent="-342900">
              <a:buClr>
                <a:schemeClr val="tx2"/>
              </a:buClr>
              <a:buFont typeface="Lucida Grande"/>
              <a:buChar char="-"/>
            </a:pPr>
            <a:endParaRPr lang="en-US" sz="2400" dirty="0" smtClean="0"/>
          </a:p>
          <a:p>
            <a:r>
              <a:rPr lang="en-US" sz="3600" b="1" dirty="0" smtClean="0">
                <a:solidFill>
                  <a:srgbClr val="92D050"/>
                </a:solidFill>
              </a:rPr>
              <a:t>BENEFITS</a:t>
            </a:r>
            <a:endParaRPr lang="en-US" sz="2000" b="1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Facilitate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rgbClr val="7DC23C"/>
                </a:solidFill>
              </a:rPr>
              <a:t>innovation</a:t>
            </a:r>
            <a:r>
              <a:rPr lang="en-US" sz="2400" dirty="0">
                <a:solidFill>
                  <a:srgbClr val="7DC23C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to address next scientific </a:t>
            </a:r>
            <a:r>
              <a:rPr lang="en-US" sz="2400" dirty="0" smtClean="0">
                <a:solidFill>
                  <a:srgbClr val="000000"/>
                </a:solidFill>
              </a:rPr>
              <a:t>challenges</a:t>
            </a:r>
            <a:endParaRPr lang="en-US" sz="2400" dirty="0">
              <a:solidFill>
                <a:srgbClr val="000000"/>
              </a:solidFill>
            </a:endParaRPr>
          </a:p>
          <a:p>
            <a:pPr lvl="1" indent="-457200">
              <a:buFont typeface="+mj-lt"/>
              <a:buAutoNum type="arabicPeriod" startAt="2"/>
            </a:pPr>
            <a:r>
              <a:rPr lang="en-US" sz="2400" dirty="0">
                <a:solidFill>
                  <a:srgbClr val="000000"/>
                </a:solidFill>
              </a:rPr>
              <a:t>Increase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>
                <a:solidFill>
                  <a:srgbClr val="7DC23C"/>
                </a:solidFill>
              </a:rPr>
              <a:t>R2O </a:t>
            </a:r>
            <a:r>
              <a:rPr lang="en-US" sz="2400" dirty="0">
                <a:solidFill>
                  <a:srgbClr val="000000"/>
                </a:solidFill>
              </a:rPr>
              <a:t>transition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rate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en-US" sz="2400" dirty="0">
                <a:solidFill>
                  <a:srgbClr val="000000"/>
                </a:solidFill>
              </a:rPr>
              <a:t>Increase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rgbClr val="7DC23C"/>
                </a:solidFill>
              </a:rPr>
              <a:t>science productivity </a:t>
            </a:r>
            <a:r>
              <a:rPr lang="en-US" sz="2400" dirty="0">
                <a:solidFill>
                  <a:srgbClr val="000000"/>
                </a:solidFill>
              </a:rPr>
              <a:t>and code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rgbClr val="7DC23C"/>
                </a:solidFill>
              </a:rPr>
              <a:t>performance</a:t>
            </a:r>
          </a:p>
          <a:p>
            <a:pPr marL="342900" indent="-342900">
              <a:buClr>
                <a:schemeClr val="tx2"/>
              </a:buClr>
              <a:buFont typeface="Lucida Grande"/>
              <a:buChar char="-"/>
            </a:pPr>
            <a:endParaRPr lang="en-US" sz="24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JCSDA_transp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0" y="0"/>
            <a:ext cx="1143000" cy="1143000"/>
          </a:xfrm>
          <a:prstGeom prst="rect">
            <a:avLst/>
          </a:prstGeom>
          <a:effectLst>
            <a:outerShdw blurRad="50800" dist="203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81000" y="-228600"/>
            <a:ext cx="8305800" cy="1470025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87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JEDI Vision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99842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JCSDA_transp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0" y="0"/>
            <a:ext cx="1143000" cy="1143000"/>
          </a:xfrm>
          <a:prstGeom prst="rect">
            <a:avLst/>
          </a:prstGeom>
          <a:effectLst>
            <a:outerShdw blurRad="50800" dist="203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381000" y="-228600"/>
            <a:ext cx="8305800" cy="1470025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87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defTabSz="914400">
              <a:spcBef>
                <a:spcPct val="0"/>
              </a:spcBef>
              <a:defRPr/>
            </a:pPr>
            <a:r>
              <a:rPr lang="en-US" sz="4000" b="1" dirty="0">
                <a:solidFill>
                  <a:schemeClr val="bg1"/>
                </a:solidFill>
              </a:rPr>
              <a:t>Unified Forward Operator (UFO)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95551" y="2580364"/>
            <a:ext cx="1573756" cy="8215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State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737735" y="2548148"/>
            <a:ext cx="1649956" cy="8215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Obs. Operators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182429" y="816497"/>
            <a:ext cx="4380284" cy="3459376"/>
            <a:chOff x="1182429" y="816497"/>
            <a:chExt cx="4380284" cy="3459376"/>
          </a:xfrm>
        </p:grpSpPr>
        <p:cxnSp>
          <p:nvCxnSpPr>
            <p:cNvPr id="14" name="Straight Arrow Connector 13"/>
            <p:cNvCxnSpPr>
              <a:stCxn id="8" idx="0"/>
              <a:endCxn id="26" idx="5"/>
            </p:cNvCxnSpPr>
            <p:nvPr/>
          </p:nvCxnSpPr>
          <p:spPr>
            <a:xfrm flipH="1" flipV="1">
              <a:off x="3948818" y="1564352"/>
              <a:ext cx="1613895" cy="98379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8" idx="1"/>
              <a:endCxn id="27" idx="6"/>
            </p:cNvCxnSpPr>
            <p:nvPr/>
          </p:nvCxnSpPr>
          <p:spPr>
            <a:xfrm flipH="1" flipV="1">
              <a:off x="4179289" y="2352264"/>
              <a:ext cx="800076" cy="31620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27" idx="2"/>
              <a:endCxn id="4" idx="7"/>
            </p:cNvCxnSpPr>
            <p:nvPr/>
          </p:nvCxnSpPr>
          <p:spPr>
            <a:xfrm flipH="1">
              <a:off x="1738836" y="2352264"/>
              <a:ext cx="866697" cy="34841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26" idx="3"/>
              <a:endCxn id="4" idx="0"/>
            </p:cNvCxnSpPr>
            <p:nvPr/>
          </p:nvCxnSpPr>
          <p:spPr>
            <a:xfrm flipH="1">
              <a:off x="1182429" y="1564352"/>
              <a:ext cx="1653575" cy="101601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4" idx="5"/>
              <a:endCxn id="28" idx="2"/>
            </p:cNvCxnSpPr>
            <p:nvPr/>
          </p:nvCxnSpPr>
          <p:spPr>
            <a:xfrm>
              <a:off x="1738836" y="3281635"/>
              <a:ext cx="704190" cy="44933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28" idx="6"/>
              <a:endCxn id="8" idx="3"/>
            </p:cNvCxnSpPr>
            <p:nvPr/>
          </p:nvCxnSpPr>
          <p:spPr>
            <a:xfrm flipV="1">
              <a:off x="4341796" y="3249419"/>
              <a:ext cx="637569" cy="48155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2605533" y="863081"/>
              <a:ext cx="1573756" cy="82159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Obs. Locations</a:t>
              </a:r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2605533" y="1941469"/>
              <a:ext cx="1573756" cy="82159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Variables</a:t>
              </a:r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2443026" y="3320174"/>
              <a:ext cx="1898770" cy="82159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Interpolated Fields</a:t>
              </a:r>
              <a:endParaRPr lang="en-US" dirty="0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2165265" y="816497"/>
              <a:ext cx="0" cy="3459376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532916" y="816497"/>
              <a:ext cx="0" cy="3459376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Oval 43"/>
          <p:cNvSpPr/>
          <p:nvPr/>
        </p:nvSpPr>
        <p:spPr>
          <a:xfrm>
            <a:off x="6899131" y="2548148"/>
            <a:ext cx="1997407" cy="8215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Observations</a:t>
            </a:r>
            <a:endParaRPr lang="en-US" dirty="0"/>
          </a:p>
        </p:txBody>
      </p:sp>
      <p:cxnSp>
        <p:nvCxnSpPr>
          <p:cNvPr id="45" name="Straight Arrow Connector 44"/>
          <p:cNvCxnSpPr>
            <a:stCxn id="8" idx="6"/>
            <a:endCxn id="44" idx="2"/>
          </p:cNvCxnSpPr>
          <p:nvPr/>
        </p:nvCxnSpPr>
        <p:spPr>
          <a:xfrm>
            <a:off x="6387691" y="2958943"/>
            <a:ext cx="5114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207715" y="4442338"/>
            <a:ext cx="87778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Clr>
                <a:schemeClr val="tx2"/>
              </a:buClr>
              <a:buFont typeface="Arial"/>
              <a:buChar char="•"/>
            </a:pPr>
            <a:r>
              <a:rPr lang="en-US" sz="2400" dirty="0" smtClean="0"/>
              <a:t>JEDI</a:t>
            </a:r>
            <a:r>
              <a:rPr lang="en-US" sz="2400" dirty="0"/>
              <a:t> </a:t>
            </a:r>
            <a:r>
              <a:rPr lang="en-US" sz="2400" dirty="0" smtClean="0"/>
              <a:t>Unified Forward Operator (UFO) introduces standard interfaces between the model and observation worlds</a:t>
            </a:r>
          </a:p>
          <a:p>
            <a:pPr marL="342900" indent="-342900">
              <a:spcBef>
                <a:spcPts val="1200"/>
              </a:spcBef>
              <a:buClr>
                <a:schemeClr val="tx2"/>
              </a:buClr>
              <a:buFont typeface="Arial"/>
              <a:buChar char="•"/>
            </a:pPr>
            <a:r>
              <a:rPr lang="en-US" sz="2400" dirty="0" smtClean="0"/>
              <a:t>Observation operators become </a:t>
            </a:r>
            <a:r>
              <a:rPr lang="en-US" sz="2400" i="1" dirty="0" smtClean="0"/>
              <a:t>model-agnostic </a:t>
            </a:r>
            <a:r>
              <a:rPr lang="en-US" sz="2400" dirty="0" smtClean="0"/>
              <a:t>and can easily be shared, exchanged, compared</a:t>
            </a:r>
          </a:p>
          <a:p>
            <a:pPr marL="342900" indent="-342900">
              <a:spcBef>
                <a:spcPts val="1200"/>
              </a:spcBef>
              <a:buClr>
                <a:schemeClr val="tx2"/>
              </a:buClr>
              <a:buFont typeface="Arial"/>
              <a:buChar char="•"/>
            </a:pPr>
            <a:r>
              <a:rPr lang="en-US" sz="2400" dirty="0" smtClean="0"/>
              <a:t>Objective of UFO: build an ‘Op Store’ platform for the community</a:t>
            </a:r>
            <a:endParaRPr lang="en-US" sz="2400" dirty="0"/>
          </a:p>
        </p:txBody>
      </p:sp>
      <p:cxnSp>
        <p:nvCxnSpPr>
          <p:cNvPr id="23" name="Straight Arrow Connector 22"/>
          <p:cNvCxnSpPr>
            <a:endCxn id="8" idx="2"/>
          </p:cNvCxnSpPr>
          <p:nvPr/>
        </p:nvCxnSpPr>
        <p:spPr>
          <a:xfrm flipV="1">
            <a:off x="1969307" y="2958943"/>
            <a:ext cx="2768428" cy="125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977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3241</TotalTime>
  <Words>860</Words>
  <Application>Microsoft Macintosh PowerPoint</Application>
  <PresentationFormat>On-screen Show (4:3)</PresentationFormat>
  <Paragraphs>146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Joint Effort for Data assimilation Integration (JEDI)</dc:title>
  <dc:subject/>
  <dc:creator>Yannick</dc:creator>
  <cp:keywords/>
  <dc:description/>
  <cp:lastModifiedBy>Tania Sizer</cp:lastModifiedBy>
  <cp:revision>193</cp:revision>
  <dcterms:created xsi:type="dcterms:W3CDTF">2017-03-29T21:24:21Z</dcterms:created>
  <dcterms:modified xsi:type="dcterms:W3CDTF">2017-11-02T16:25:06Z</dcterms:modified>
  <cp:category/>
</cp:coreProperties>
</file>