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91" r:id="rId1"/>
  </p:sldMasterIdLst>
  <p:notesMasterIdLst>
    <p:notesMasterId r:id="rId10"/>
  </p:notesMasterIdLst>
  <p:handoutMasterIdLst>
    <p:handoutMasterId r:id="rId11"/>
  </p:handoutMasterIdLst>
  <p:sldIdLst>
    <p:sldId id="406" r:id="rId2"/>
    <p:sldId id="424" r:id="rId3"/>
    <p:sldId id="425" r:id="rId4"/>
    <p:sldId id="429" r:id="rId5"/>
    <p:sldId id="426" r:id="rId6"/>
    <p:sldId id="427" r:id="rId7"/>
    <p:sldId id="428" r:id="rId8"/>
    <p:sldId id="423" r:id="rId9"/>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Title" id="{21DB6266-53EA-427F-9629-B4CEB903BB6B}">
          <p14:sldIdLst>
            <p14:sldId id="406"/>
            <p14:sldId id="424"/>
            <p14:sldId id="425"/>
            <p14:sldId id="429"/>
            <p14:sldId id="426"/>
            <p14:sldId id="427"/>
            <p14:sldId id="428"/>
            <p14:sldId id="42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FB3"/>
    <a:srgbClr val="FF8E53"/>
    <a:srgbClr val="BBEFFF"/>
    <a:srgbClr val="9EEAFF"/>
    <a:srgbClr val="E4F9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967" autoAdjust="0"/>
    <p:restoredTop sz="78192" autoAdjust="0"/>
  </p:normalViewPr>
  <p:slideViewPr>
    <p:cSldViewPr snapToGrid="0" snapToObjects="1">
      <p:cViewPr varScale="1">
        <p:scale>
          <a:sx n="105" d="100"/>
          <a:sy n="105" d="100"/>
        </p:scale>
        <p:origin x="-976"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5" d="100"/>
        <a:sy n="55"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EF13492-B95E-4ACB-85D4-12C595E1D63B}" type="datetimeFigureOut">
              <a:rPr lang="en-US" smtClean="0"/>
              <a:t>10/31/17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268AA53-0D7C-461D-84D1-816B056F990F}" type="slidenum">
              <a:rPr lang="en-US" smtClean="0"/>
              <a:t>‹#›</a:t>
            </a:fld>
            <a:endParaRPr lang="en-US" dirty="0"/>
          </a:p>
        </p:txBody>
      </p:sp>
    </p:spTree>
    <p:extLst>
      <p:ext uri="{BB962C8B-B14F-4D97-AF65-F5344CB8AC3E}">
        <p14:creationId xmlns:p14="http://schemas.microsoft.com/office/powerpoint/2010/main" val="1378797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223AFCAB-A109-475D-8D09-A66137962F54}" type="datetimeFigureOut">
              <a:rPr lang="en-US"/>
              <a:pPr>
                <a:defRPr/>
              </a:pPr>
              <a:t>10/31/17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DAF26029-B14C-427D-8130-89DEBBCC4ECD}" type="slidenum">
              <a:rPr lang="en-US"/>
              <a:pPr>
                <a:defRPr/>
              </a:pPr>
              <a:t>‹#›</a:t>
            </a:fld>
            <a:endParaRPr lang="en-US" dirty="0"/>
          </a:p>
        </p:txBody>
      </p:sp>
    </p:spTree>
    <p:extLst>
      <p:ext uri="{BB962C8B-B14F-4D97-AF65-F5344CB8AC3E}">
        <p14:creationId xmlns:p14="http://schemas.microsoft.com/office/powerpoint/2010/main" val="40196695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gif"/><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descr="Picture1.png"/>
          <p:cNvPicPr>
            <a:picLocks noChangeAspect="1"/>
          </p:cNvPicPr>
          <p:nvPr userDrawn="1"/>
        </p:nvPicPr>
        <p:blipFill>
          <a:blip r:embed="rId2" cstate="print"/>
          <a:stretch>
            <a:fillRect/>
          </a:stretch>
        </p:blipFill>
        <p:spPr>
          <a:xfrm>
            <a:off x="0" y="-1"/>
            <a:ext cx="9144000" cy="6903375"/>
          </a:xfrm>
          <a:prstGeom prst="rect">
            <a:avLst/>
          </a:prstGeom>
        </p:spPr>
      </p:pic>
      <p:sp>
        <p:nvSpPr>
          <p:cNvPr id="2" name="Title 1"/>
          <p:cNvSpPr>
            <a:spLocks noGrp="1"/>
          </p:cNvSpPr>
          <p:nvPr>
            <p:ph type="ctrTitle" hasCustomPrompt="1"/>
          </p:nvPr>
        </p:nvSpPr>
        <p:spPr>
          <a:xfrm>
            <a:off x="199224" y="1017524"/>
            <a:ext cx="8694916" cy="1464053"/>
          </a:xfrm>
        </p:spPr>
        <p:txBody>
          <a:bodyPr anchor="b"/>
          <a:lstStyle>
            <a:lvl1pPr algn="l">
              <a:spcBef>
                <a:spcPts val="0"/>
              </a:spcBef>
              <a:defRPr sz="4400">
                <a:latin typeface="Helvetica"/>
                <a:cs typeface="Helvetica"/>
              </a:defRPr>
            </a:lvl1pPr>
          </a:lstStyle>
          <a:p>
            <a:r>
              <a:rPr lang="en-US" dirty="0" smtClean="0"/>
              <a:t>Click to add title</a:t>
            </a:r>
            <a:endParaRPr lang="en-US" dirty="0"/>
          </a:p>
        </p:txBody>
      </p:sp>
      <p:sp>
        <p:nvSpPr>
          <p:cNvPr id="3" name="Subtitle 2"/>
          <p:cNvSpPr>
            <a:spLocks noGrp="1"/>
          </p:cNvSpPr>
          <p:nvPr>
            <p:ph type="subTitle" idx="1" hasCustomPrompt="1"/>
          </p:nvPr>
        </p:nvSpPr>
        <p:spPr>
          <a:xfrm>
            <a:off x="199224" y="2668357"/>
            <a:ext cx="7968536" cy="2179027"/>
          </a:xfrm>
        </p:spPr>
        <p:txBody>
          <a:bodyPr/>
          <a:lstStyle>
            <a:lvl1pPr marL="0" indent="0" algn="l">
              <a:spcBef>
                <a:spcPts val="0"/>
              </a:spcBef>
              <a:buNone/>
              <a:defRPr sz="32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add subtitle / authors</a:t>
            </a:r>
            <a:endParaRPr lang="en-US" dirty="0"/>
          </a:p>
        </p:txBody>
      </p:sp>
      <p:pic>
        <p:nvPicPr>
          <p:cNvPr id="4" name="Picture 3" descr="doc_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99108" y="56444"/>
            <a:ext cx="914400" cy="909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NOAA"/>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56004" y="56444"/>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ubtitle 2"/>
          <p:cNvSpPr txBox="1">
            <a:spLocks/>
          </p:cNvSpPr>
          <p:nvPr userDrawn="1"/>
        </p:nvSpPr>
        <p:spPr bwMode="auto">
          <a:xfrm>
            <a:off x="264467" y="6263412"/>
            <a:ext cx="6098201" cy="461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None/>
              <a:defRPr sz="2800">
                <a:solidFill>
                  <a:schemeClr val="tx1"/>
                </a:solidFill>
                <a:latin typeface="+mn-lt"/>
                <a:ea typeface="+mn-ea"/>
                <a:cs typeface="+mn-cs"/>
              </a:defRPr>
            </a:lvl1pPr>
            <a:lvl2pPr marL="457200" indent="0" algn="ctr" rtl="0" eaLnBrk="0" fontAlgn="base" hangingPunct="0">
              <a:spcBef>
                <a:spcPct val="20000"/>
              </a:spcBef>
              <a:spcAft>
                <a:spcPct val="0"/>
              </a:spcAft>
              <a:buNone/>
              <a:defRPr sz="24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endParaRPr lang="en-US" sz="2000" i="1" dirty="0"/>
          </a:p>
        </p:txBody>
      </p:sp>
      <p:sp>
        <p:nvSpPr>
          <p:cNvPr id="31" name="Text Placeholder 30"/>
          <p:cNvSpPr>
            <a:spLocks noGrp="1"/>
          </p:cNvSpPr>
          <p:nvPr>
            <p:ph type="body" sz="quarter" idx="11" hasCustomPrompt="1"/>
          </p:nvPr>
        </p:nvSpPr>
        <p:spPr>
          <a:xfrm>
            <a:off x="198436" y="3536400"/>
            <a:ext cx="5915203" cy="2602492"/>
          </a:xfrm>
        </p:spPr>
        <p:txBody>
          <a:bodyPr anchor="b"/>
          <a:lstStyle>
            <a:lvl1pPr marL="0" marR="0" indent="0" algn="l" defTabSz="914400" rtl="0" eaLnBrk="0" fontAlgn="base" latinLnBrk="0" hangingPunct="0">
              <a:lnSpc>
                <a:spcPct val="100000"/>
              </a:lnSpc>
              <a:spcBef>
                <a:spcPts val="0"/>
              </a:spcBef>
              <a:spcAft>
                <a:spcPct val="0"/>
              </a:spcAft>
              <a:buClrTx/>
              <a:buSzTx/>
              <a:buFontTx/>
              <a:buNone/>
              <a:tabLst/>
              <a:defRPr sz="1600" i="1" baseline="0"/>
            </a:lvl1pPr>
            <a:lvl2pPr>
              <a:defRPr sz="1600" i="1"/>
            </a:lvl2pPr>
            <a:lvl3pPr>
              <a:defRPr sz="1600" i="1"/>
            </a:lvl3pPr>
            <a:lvl4pPr>
              <a:defRPr sz="1600" i="1"/>
            </a:lvl4pPr>
            <a:lvl5pPr>
              <a:defRPr sz="1600" i="1"/>
            </a:lvl5p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dirty="0" smtClean="0"/>
              <a:t>Click to insert corresponding author(s) affiliation</a:t>
            </a:r>
          </a:p>
        </p:txBody>
      </p:sp>
      <p:sp>
        <p:nvSpPr>
          <p:cNvPr id="35" name="Text Placeholder 34"/>
          <p:cNvSpPr>
            <a:spLocks noGrp="1"/>
          </p:cNvSpPr>
          <p:nvPr>
            <p:ph type="body" sz="quarter" idx="12" hasCustomPrompt="1"/>
          </p:nvPr>
        </p:nvSpPr>
        <p:spPr>
          <a:xfrm>
            <a:off x="199224" y="6425012"/>
            <a:ext cx="5914415" cy="398740"/>
          </a:xfrm>
        </p:spPr>
        <p:txBody>
          <a:bodyPr anchor="t"/>
          <a:lstStyle>
            <a:lvl1pPr marL="0" marR="0" indent="0" algn="l" defTabSz="914400" rtl="0" eaLnBrk="0" fontAlgn="base" latinLnBrk="0" hangingPunct="0">
              <a:lnSpc>
                <a:spcPct val="100000"/>
              </a:lnSpc>
              <a:spcBef>
                <a:spcPts val="0"/>
              </a:spcBef>
              <a:spcAft>
                <a:spcPct val="0"/>
              </a:spcAft>
              <a:buClrTx/>
              <a:buSzTx/>
              <a:buFontTx/>
              <a:buNone/>
              <a:tabLst/>
              <a:defRPr sz="1600" i="1"/>
            </a:lvl1p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dirty="0" smtClean="0"/>
              <a:t>Click to insert corresponding author E-mail</a:t>
            </a:r>
          </a:p>
          <a:p>
            <a:pPr lvl="0"/>
            <a:endParaRPr lang="en-US" dirty="0"/>
          </a:p>
        </p:txBody>
      </p:sp>
      <p:pic>
        <p:nvPicPr>
          <p:cNvPr id="5" name="Picture 4" descr="nws_logo.gif"/>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135735" y="56444"/>
            <a:ext cx="914400" cy="914400"/>
          </a:xfrm>
          <a:prstGeom prst="rect">
            <a:avLst/>
          </a:prstGeom>
        </p:spPr>
      </p:pic>
    </p:spTree>
    <p:extLst>
      <p:ext uri="{BB962C8B-B14F-4D97-AF65-F5344CB8AC3E}">
        <p14:creationId xmlns:p14="http://schemas.microsoft.com/office/powerpoint/2010/main" val="1089139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A">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722313" y="2825896"/>
            <a:ext cx="7772400" cy="3138665"/>
          </a:xfrm>
        </p:spPr>
        <p:txBody>
          <a:bodyPr/>
          <a:lstStyle>
            <a:lvl1pPr marL="0" indent="0">
              <a:buNone/>
              <a:defRPr sz="4000" baseline="0"/>
            </a:lvl1pPr>
          </a:lstStyle>
          <a:p>
            <a:pPr lvl="0"/>
            <a:r>
              <a:rPr lang="en-US" dirty="0" smtClean="0"/>
              <a:t>Click to add section title element</a:t>
            </a:r>
            <a:endParaRPr lang="en-US" dirty="0"/>
          </a:p>
        </p:txBody>
      </p:sp>
      <p:sp>
        <p:nvSpPr>
          <p:cNvPr id="8" name="Text Placeholder 7"/>
          <p:cNvSpPr>
            <a:spLocks noGrp="1"/>
          </p:cNvSpPr>
          <p:nvPr>
            <p:ph type="body" sz="quarter" idx="11" hasCustomPrompt="1"/>
          </p:nvPr>
        </p:nvSpPr>
        <p:spPr>
          <a:xfrm>
            <a:off x="722313" y="1419371"/>
            <a:ext cx="7772400" cy="1270000"/>
          </a:xfrm>
        </p:spPr>
        <p:txBody>
          <a:bodyPr anchor="b"/>
          <a:lstStyle>
            <a:lvl1pPr marL="0" indent="0">
              <a:buNone/>
              <a:defRPr sz="2400" baseline="0"/>
            </a:lvl1pPr>
          </a:lstStyle>
          <a:p>
            <a:pPr lvl="0"/>
            <a:r>
              <a:rPr lang="en-US" dirty="0" smtClean="0"/>
              <a:t>Click to add section title element</a:t>
            </a:r>
            <a:endParaRPr lang="en-US" dirty="0"/>
          </a:p>
        </p:txBody>
      </p:sp>
    </p:spTree>
    <p:extLst>
      <p:ext uri="{BB962C8B-B14F-4D97-AF65-F5344CB8AC3E}">
        <p14:creationId xmlns:p14="http://schemas.microsoft.com/office/powerpoint/2010/main" val="3998732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B">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722313" y="3685828"/>
            <a:ext cx="7772400" cy="1930077"/>
          </a:xfrm>
        </p:spPr>
        <p:txBody>
          <a:bodyPr/>
          <a:lstStyle>
            <a:lvl1pPr marL="0" indent="0">
              <a:buNone/>
              <a:defRPr sz="2400" baseline="0"/>
            </a:lvl1pPr>
          </a:lstStyle>
          <a:p>
            <a:pPr lvl="0"/>
            <a:r>
              <a:rPr lang="en-US" dirty="0" smtClean="0"/>
              <a:t>Click to add section title element</a:t>
            </a:r>
            <a:endParaRPr lang="en-US" dirty="0"/>
          </a:p>
        </p:txBody>
      </p:sp>
      <p:sp>
        <p:nvSpPr>
          <p:cNvPr id="8" name="Text Placeholder 7"/>
          <p:cNvSpPr>
            <a:spLocks noGrp="1"/>
          </p:cNvSpPr>
          <p:nvPr>
            <p:ph type="body" sz="quarter" idx="11" hasCustomPrompt="1"/>
          </p:nvPr>
        </p:nvSpPr>
        <p:spPr>
          <a:xfrm>
            <a:off x="722313" y="1070715"/>
            <a:ext cx="7772400" cy="2503044"/>
          </a:xfrm>
        </p:spPr>
        <p:txBody>
          <a:bodyPr anchor="b"/>
          <a:lstStyle>
            <a:lvl1pPr marL="0" indent="0">
              <a:buNone/>
              <a:defRPr sz="4000" baseline="0"/>
            </a:lvl1pPr>
          </a:lstStyle>
          <a:p>
            <a:pPr lvl="0"/>
            <a:r>
              <a:rPr lang="en-US" dirty="0" smtClean="0"/>
              <a:t>Click to add section title element</a:t>
            </a:r>
            <a:endParaRPr lang="en-US" dirty="0"/>
          </a:p>
        </p:txBody>
      </p:sp>
    </p:spTree>
    <p:extLst>
      <p:ext uri="{BB962C8B-B14F-4D97-AF65-F5344CB8AC3E}">
        <p14:creationId xmlns:p14="http://schemas.microsoft.com/office/powerpoint/2010/main" val="243188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14111" y="0"/>
            <a:ext cx="9158112" cy="971265"/>
          </a:xfrm>
          <a:prstGeom prst="rect">
            <a:avLst/>
          </a:prstGeom>
          <a:gradFill flip="none" rotWithShape="1">
            <a:gsLst>
              <a:gs pos="0">
                <a:srgbClr val="9EEAFF"/>
              </a:gs>
              <a:gs pos="100000">
                <a:srgbClr val="FFFFFF"/>
              </a:gs>
              <a:gs pos="70000">
                <a:srgbClr val="9EEAFF"/>
              </a:gs>
            </a:gsLst>
            <a:lin ang="0" scaled="1"/>
            <a:tileRect/>
          </a:gra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p>
            <a:r>
              <a:rPr lang="en-US" dirty="0" smtClean="0"/>
              <a:t>Click to edit slide title</a:t>
            </a:r>
            <a:endParaRPr lang="en-US" dirty="0"/>
          </a:p>
        </p:txBody>
      </p:sp>
      <p:sp>
        <p:nvSpPr>
          <p:cNvPr id="3" name="Content Placeholder 2"/>
          <p:cNvSpPr>
            <a:spLocks noGrp="1"/>
          </p:cNvSpPr>
          <p:nvPr>
            <p:ph idx="1" hasCustomPrompt="1"/>
          </p:nvPr>
        </p:nvSpPr>
        <p:spPr/>
        <p:txBody>
          <a:bodyPr/>
          <a:lstStyle>
            <a:lvl1pPr>
              <a:defRPr sz="2400"/>
            </a:lvl1pPr>
            <a:lvl2pPr marL="746125" indent="-288925">
              <a:defRPr sz="2000"/>
            </a:lvl2pPr>
            <a:lvl3pPr marL="1035050" indent="-287338">
              <a:defRPr sz="2000"/>
            </a:lvl3pPr>
            <a:lvl4pPr marL="1257300" indent="-287338">
              <a:buSzPct val="80000"/>
              <a:tabLst>
                <a:tab pos="968375" algn="l"/>
              </a:tabLst>
              <a:defRPr sz="1800"/>
            </a:lvl4pPr>
            <a:lvl5pPr marL="1544638" indent="-287338">
              <a:defRPr sz="1800"/>
            </a:lvl5p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3405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Rectangle 3"/>
          <p:cNvSpPr/>
          <p:nvPr userDrawn="1"/>
        </p:nvSpPr>
        <p:spPr>
          <a:xfrm>
            <a:off x="-14111" y="0"/>
            <a:ext cx="9158112" cy="971265"/>
          </a:xfrm>
          <a:prstGeom prst="rect">
            <a:avLst/>
          </a:prstGeom>
          <a:gradFill flip="none" rotWithShape="1">
            <a:gsLst>
              <a:gs pos="0">
                <a:srgbClr val="9EEAFF"/>
              </a:gs>
              <a:gs pos="100000">
                <a:srgbClr val="FFFFFF"/>
              </a:gs>
              <a:gs pos="70000">
                <a:srgbClr val="9EEAFF"/>
              </a:gs>
            </a:gsLst>
            <a:lin ang="0" scaled="1"/>
            <a:tileRect/>
          </a:gra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 Placeholder 5"/>
          <p:cNvSpPr>
            <a:spLocks noGrp="1"/>
          </p:cNvSpPr>
          <p:nvPr>
            <p:ph type="body" sz="quarter" idx="10" hasCustomPrompt="1"/>
          </p:nvPr>
        </p:nvSpPr>
        <p:spPr>
          <a:xfrm>
            <a:off x="91653" y="1058863"/>
            <a:ext cx="4404147" cy="5341937"/>
          </a:xfrm>
        </p:spPr>
        <p:txBody>
          <a:bodyPr/>
          <a:lstStyle>
            <a:lvl1pPr>
              <a:defRPr sz="2400"/>
            </a:lvl1pPr>
            <a:lvl2pPr marL="681038" indent="-276225">
              <a:tabLst>
                <a:tab pos="1139825" algn="l"/>
              </a:tabLst>
              <a:defRPr sz="2000"/>
            </a:lvl2pPr>
            <a:lvl3pPr marL="968375" indent="-287338">
              <a:defRPr sz="2000"/>
            </a:lvl3pPr>
            <a:lvl4pPr marL="1257300" indent="-288925">
              <a:buSzPct val="80000"/>
              <a:tabLst>
                <a:tab pos="1257300" algn="l"/>
              </a:tabLst>
              <a:defRPr/>
            </a:lvl4pPr>
            <a:lvl5pPr marL="1479550" indent="-222250">
              <a:defRPr/>
            </a:lvl5p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p>
            <a:r>
              <a:rPr lang="en-US" dirty="0" smtClean="0"/>
              <a:t>Click to edit slide title</a:t>
            </a:r>
            <a:endParaRPr lang="en-US" dirty="0"/>
          </a:p>
        </p:txBody>
      </p:sp>
    </p:spTree>
    <p:extLst>
      <p:ext uri="{BB962C8B-B14F-4D97-AF65-F5344CB8AC3E}">
        <p14:creationId xmlns:p14="http://schemas.microsoft.com/office/powerpoint/2010/main" val="3947407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3"/>
          <p:cNvSpPr/>
          <p:nvPr userDrawn="1"/>
        </p:nvSpPr>
        <p:spPr>
          <a:xfrm>
            <a:off x="-14111" y="0"/>
            <a:ext cx="9158112" cy="971265"/>
          </a:xfrm>
          <a:prstGeom prst="rect">
            <a:avLst/>
          </a:prstGeom>
          <a:gradFill flip="none" rotWithShape="1">
            <a:gsLst>
              <a:gs pos="0">
                <a:srgbClr val="9EEAFF"/>
              </a:gs>
              <a:gs pos="100000">
                <a:srgbClr val="FFFFFF"/>
              </a:gs>
              <a:gs pos="70000">
                <a:srgbClr val="9EEAFF"/>
              </a:gs>
            </a:gsLst>
            <a:lin ang="0" scaled="1"/>
            <a:tileRect/>
          </a:gra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p>
            <a:r>
              <a:rPr lang="en-US" dirty="0" smtClean="0"/>
              <a:t>Click to edit slide title</a:t>
            </a:r>
            <a:endParaRPr lang="en-US" dirty="0"/>
          </a:p>
        </p:txBody>
      </p:sp>
    </p:spTree>
    <p:extLst>
      <p:ext uri="{BB962C8B-B14F-4D97-AF65-F5344CB8AC3E}">
        <p14:creationId xmlns:p14="http://schemas.microsoft.com/office/powerpoint/2010/main" val="2586461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mall header only">
    <p:spTree>
      <p:nvGrpSpPr>
        <p:cNvPr id="1" name=""/>
        <p:cNvGrpSpPr/>
        <p:nvPr/>
      </p:nvGrpSpPr>
      <p:grpSpPr>
        <a:xfrm>
          <a:off x="0" y="0"/>
          <a:ext cx="0" cy="0"/>
          <a:chOff x="0" y="0"/>
          <a:chExt cx="0" cy="0"/>
        </a:xfrm>
      </p:grpSpPr>
      <p:sp>
        <p:nvSpPr>
          <p:cNvPr id="4" name="Rectangle 3"/>
          <p:cNvSpPr/>
          <p:nvPr userDrawn="1"/>
        </p:nvSpPr>
        <p:spPr>
          <a:xfrm>
            <a:off x="-14111" y="0"/>
            <a:ext cx="9158112" cy="521373"/>
          </a:xfrm>
          <a:prstGeom prst="rect">
            <a:avLst/>
          </a:prstGeom>
          <a:gradFill flip="none" rotWithShape="1">
            <a:gsLst>
              <a:gs pos="0">
                <a:srgbClr val="9EEAFF"/>
              </a:gs>
              <a:gs pos="100000">
                <a:srgbClr val="FFFFFF"/>
              </a:gs>
              <a:gs pos="70000">
                <a:srgbClr val="9EEAFF"/>
              </a:gs>
            </a:gsLst>
            <a:lin ang="0" scaled="1"/>
            <a:tileRect/>
          </a:gra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108287" y="23623"/>
            <a:ext cx="8942133" cy="497750"/>
          </a:xfrm>
        </p:spPr>
        <p:txBody>
          <a:bodyPr/>
          <a:lstStyle>
            <a:lvl1pPr>
              <a:defRPr sz="2400"/>
            </a:lvl1pPr>
          </a:lstStyle>
          <a:p>
            <a:r>
              <a:rPr lang="en-US" dirty="0" smtClean="0"/>
              <a:t>Click to edit small size title</a:t>
            </a:r>
            <a:endParaRPr lang="en-US" dirty="0"/>
          </a:p>
        </p:txBody>
      </p:sp>
    </p:spTree>
    <p:extLst>
      <p:ext uri="{BB962C8B-B14F-4D97-AF65-F5344CB8AC3E}">
        <p14:creationId xmlns:p14="http://schemas.microsoft.com/office/powerpoint/2010/main" val="96153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440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blank">
    <p:spTree>
      <p:nvGrpSpPr>
        <p:cNvPr id="1" name=""/>
        <p:cNvGrpSpPr/>
        <p:nvPr/>
      </p:nvGrpSpPr>
      <p:grpSpPr>
        <a:xfrm>
          <a:off x="0" y="0"/>
          <a:ext cx="0" cy="0"/>
          <a:chOff x="0" y="0"/>
          <a:chExt cx="0" cy="0"/>
        </a:xfrm>
      </p:grpSpPr>
      <p:sp>
        <p:nvSpPr>
          <p:cNvPr id="2" name="Rectangle 1"/>
          <p:cNvSpPr/>
          <p:nvPr userDrawn="1"/>
        </p:nvSpPr>
        <p:spPr>
          <a:xfrm>
            <a:off x="0" y="0"/>
            <a:ext cx="9369778" cy="709788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488725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1.png"/><Relationship Id="rId12" Type="http://schemas.openxmlformats.org/officeDocument/2006/relationships/image" Target="../media/image2.png"/><Relationship Id="rId13" Type="http://schemas.openxmlformats.org/officeDocument/2006/relationships/image" Target="../media/image3.png"/><Relationship Id="rId14" Type="http://schemas.openxmlformats.org/officeDocument/2006/relationships/image" Target="../media/image4.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descr="Picture1.png"/>
          <p:cNvPicPr>
            <a:picLocks noChangeAspect="1"/>
          </p:cNvPicPr>
          <p:nvPr userDrawn="1"/>
        </p:nvPicPr>
        <p:blipFill>
          <a:blip r:embed="rId11" cstate="print"/>
          <a:stretch>
            <a:fillRect/>
          </a:stretch>
        </p:blipFill>
        <p:spPr>
          <a:xfrm>
            <a:off x="0" y="-1"/>
            <a:ext cx="9144000" cy="6903375"/>
          </a:xfrm>
          <a:prstGeom prst="rect">
            <a:avLst/>
          </a:prstGeom>
        </p:spPr>
      </p:pic>
      <p:sp>
        <p:nvSpPr>
          <p:cNvPr id="2" name="Rectangle 1"/>
          <p:cNvSpPr/>
          <p:nvPr userDrawn="1"/>
        </p:nvSpPr>
        <p:spPr>
          <a:xfrm>
            <a:off x="-14112" y="6567265"/>
            <a:ext cx="9158111" cy="336110"/>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i="1" dirty="0">
              <a:solidFill>
                <a:srgbClr val="FF0000"/>
              </a:solidFill>
            </a:endParaRPr>
          </a:p>
        </p:txBody>
      </p:sp>
      <p:pic>
        <p:nvPicPr>
          <p:cNvPr id="14" name="Picture 3" descr="doc_logo"/>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8844795" y="6573445"/>
            <a:ext cx="275756" cy="27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tangle 4"/>
          <p:cNvSpPr>
            <a:spLocks noGrp="1" noChangeArrowheads="1"/>
          </p:cNvSpPr>
          <p:nvPr>
            <p:ph type="title"/>
          </p:nvPr>
        </p:nvSpPr>
        <p:spPr bwMode="auto">
          <a:xfrm>
            <a:off x="228600" y="143934"/>
            <a:ext cx="8686800" cy="713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slide title</a:t>
            </a:r>
          </a:p>
        </p:txBody>
      </p:sp>
      <p:sp>
        <p:nvSpPr>
          <p:cNvPr id="1028" name="Rectangle 5"/>
          <p:cNvSpPr>
            <a:spLocks noGrp="1" noChangeArrowheads="1"/>
          </p:cNvSpPr>
          <p:nvPr>
            <p:ph type="body" idx="1"/>
          </p:nvPr>
        </p:nvSpPr>
        <p:spPr bwMode="auto">
          <a:xfrm>
            <a:off x="228600" y="1092924"/>
            <a:ext cx="8406650" cy="5474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2"/>
            <a:endParaRPr lang="en-US" dirty="0" smtClean="0"/>
          </a:p>
        </p:txBody>
      </p:sp>
      <p:sp>
        <p:nvSpPr>
          <p:cNvPr id="3" name="TextBox 2"/>
          <p:cNvSpPr txBox="1"/>
          <p:nvPr userDrawn="1"/>
        </p:nvSpPr>
        <p:spPr>
          <a:xfrm>
            <a:off x="9147" y="6559334"/>
            <a:ext cx="5073651" cy="276999"/>
          </a:xfrm>
          <a:prstGeom prst="rect">
            <a:avLst/>
          </a:prstGeom>
          <a:noFill/>
        </p:spPr>
        <p:txBody>
          <a:bodyPr wrap="square" rtlCol="0" anchor="b">
            <a:spAutoFit/>
          </a:bodyPr>
          <a:lstStyle/>
          <a:p>
            <a:pPr algn="l"/>
            <a:r>
              <a:rPr lang="en-US" sz="1200" i="0" dirty="0" smtClean="0">
                <a:solidFill>
                  <a:srgbClr val="000000"/>
                </a:solidFill>
              </a:rPr>
              <a:t>Tolman</a:t>
            </a:r>
            <a:r>
              <a:rPr lang="en-US" sz="1200" i="0" baseline="0" dirty="0" smtClean="0">
                <a:solidFill>
                  <a:srgbClr val="000000"/>
                </a:solidFill>
              </a:rPr>
              <a:t>, Nov. 1 2017</a:t>
            </a:r>
            <a:endParaRPr lang="en-US" sz="1200" i="0" dirty="0">
              <a:solidFill>
                <a:srgbClr val="000000"/>
              </a:solidFill>
            </a:endParaRPr>
          </a:p>
        </p:txBody>
      </p:sp>
      <p:sp>
        <p:nvSpPr>
          <p:cNvPr id="12" name="TextBox 11"/>
          <p:cNvSpPr txBox="1"/>
          <p:nvPr userDrawn="1"/>
        </p:nvSpPr>
        <p:spPr>
          <a:xfrm>
            <a:off x="3167387" y="6559334"/>
            <a:ext cx="4976989" cy="276999"/>
          </a:xfrm>
          <a:prstGeom prst="rect">
            <a:avLst/>
          </a:prstGeom>
          <a:noFill/>
        </p:spPr>
        <p:txBody>
          <a:bodyPr wrap="square" rtlCol="0" anchor="b">
            <a:spAutoFit/>
          </a:bodyPr>
          <a:lstStyle/>
          <a:p>
            <a:pPr algn="r"/>
            <a:fld id="{0B83C5F0-4064-0C47-A7E9-82F4684F3904}" type="slidenum">
              <a:rPr lang="en-US" sz="1200" i="0" smtClean="0">
                <a:solidFill>
                  <a:srgbClr val="000000"/>
                </a:solidFill>
              </a:rPr>
              <a:t>‹#›</a:t>
            </a:fld>
            <a:r>
              <a:rPr lang="en-US" sz="1200" i="0" baseline="0" dirty="0" smtClean="0">
                <a:solidFill>
                  <a:srgbClr val="000000"/>
                </a:solidFill>
              </a:rPr>
              <a:t> / </a:t>
            </a:r>
            <a:r>
              <a:rPr lang="en-US" sz="1200" i="0" baseline="0" dirty="0" smtClean="0">
                <a:solidFill>
                  <a:srgbClr val="000000"/>
                </a:solidFill>
              </a:rPr>
              <a:t>8</a:t>
            </a:r>
            <a:endParaRPr lang="en-US" sz="1200" i="0" dirty="0">
              <a:solidFill>
                <a:srgbClr val="000000"/>
              </a:solidFill>
            </a:endParaRPr>
          </a:p>
        </p:txBody>
      </p:sp>
      <p:sp>
        <p:nvSpPr>
          <p:cNvPr id="10" name="TextBox 9"/>
          <p:cNvSpPr txBox="1"/>
          <p:nvPr userDrawn="1"/>
        </p:nvSpPr>
        <p:spPr>
          <a:xfrm>
            <a:off x="2114894" y="6559334"/>
            <a:ext cx="5073651" cy="276999"/>
          </a:xfrm>
          <a:prstGeom prst="rect">
            <a:avLst/>
          </a:prstGeom>
          <a:noFill/>
        </p:spPr>
        <p:txBody>
          <a:bodyPr wrap="square" rtlCol="0" anchor="b">
            <a:spAutoFit/>
          </a:bodyPr>
          <a:lstStyle/>
          <a:p>
            <a:pPr algn="ctr"/>
            <a:r>
              <a:rPr lang="en-US" sz="1200" b="0" kern="1200" dirty="0" smtClean="0">
                <a:solidFill>
                  <a:schemeClr val="tx1"/>
                </a:solidFill>
                <a:effectLst/>
                <a:latin typeface="Arial" charset="0"/>
                <a:ea typeface="+mn-ea"/>
                <a:cs typeface="Arial" charset="0"/>
              </a:rPr>
              <a:t>JTTI R2O workshop</a:t>
            </a:r>
            <a:endParaRPr lang="en-US" sz="1200" b="0" i="0" dirty="0">
              <a:solidFill>
                <a:srgbClr val="000000"/>
              </a:solidFill>
            </a:endParaRPr>
          </a:p>
        </p:txBody>
      </p:sp>
      <p:pic>
        <p:nvPicPr>
          <p:cNvPr id="11" name="Picture 10" descr="NOA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517902" y="6573445"/>
            <a:ext cx="274320" cy="27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nws_logo.gif"/>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89607" y="6573445"/>
            <a:ext cx="274320" cy="274320"/>
          </a:xfrm>
          <a:prstGeom prst="rect">
            <a:avLst/>
          </a:prstGeom>
        </p:spPr>
      </p:pic>
    </p:spTree>
    <p:extLst>
      <p:ext uri="{BB962C8B-B14F-4D97-AF65-F5344CB8AC3E}">
        <p14:creationId xmlns:p14="http://schemas.microsoft.com/office/powerpoint/2010/main" val="3208969935"/>
      </p:ext>
    </p:extLst>
  </p:cSld>
  <p:clrMap bg1="lt1" tx1="dk1" bg2="lt2" tx2="dk2" accent1="accent1" accent2="accent2" accent3="accent3" accent4="accent4" accent5="accent5" accent6="accent6" hlink="hlink" folHlink="folHlink"/>
  <p:sldLayoutIdLst>
    <p:sldLayoutId id="2147483792" r:id="rId1"/>
    <p:sldLayoutId id="2147483794" r:id="rId2"/>
    <p:sldLayoutId id="2147483800" r:id="rId3"/>
    <p:sldLayoutId id="2147483793" r:id="rId4"/>
    <p:sldLayoutId id="2147483795" r:id="rId5"/>
    <p:sldLayoutId id="2147483803" r:id="rId6"/>
    <p:sldLayoutId id="2147483802" r:id="rId7"/>
    <p:sldLayoutId id="2147483798" r:id="rId8"/>
    <p:sldLayoutId id="2147483799" r:id="rId9"/>
  </p:sldLayoutIdLst>
  <p:hf hdr="0" ftr="0" dt="0"/>
  <p:txStyles>
    <p:titleStyle>
      <a:lvl1pPr algn="l" rtl="0" eaLnBrk="0" fontAlgn="base" hangingPunct="0">
        <a:spcBef>
          <a:spcPct val="0"/>
        </a:spcBef>
        <a:spcAft>
          <a:spcPct val="0"/>
        </a:spcAft>
        <a:defRPr sz="3600" b="1">
          <a:solidFill>
            <a:schemeClr val="tx2"/>
          </a:solidFill>
          <a:latin typeface="Helvetica"/>
          <a:ea typeface="+mj-ea"/>
          <a:cs typeface="Helvetica"/>
        </a:defRPr>
      </a:lvl1pPr>
      <a:lvl2pPr algn="l" rtl="0" eaLnBrk="0" fontAlgn="base" hangingPunct="0">
        <a:spcBef>
          <a:spcPct val="0"/>
        </a:spcBef>
        <a:spcAft>
          <a:spcPct val="0"/>
        </a:spcAft>
        <a:defRPr sz="3600" b="1">
          <a:solidFill>
            <a:schemeClr val="tx2"/>
          </a:solidFill>
          <a:latin typeface="Arial" charset="0"/>
        </a:defRPr>
      </a:lvl2pPr>
      <a:lvl3pPr algn="l" rtl="0" eaLnBrk="0" fontAlgn="base" hangingPunct="0">
        <a:spcBef>
          <a:spcPct val="0"/>
        </a:spcBef>
        <a:spcAft>
          <a:spcPct val="0"/>
        </a:spcAft>
        <a:defRPr sz="3600" b="1">
          <a:solidFill>
            <a:schemeClr val="tx2"/>
          </a:solidFill>
          <a:latin typeface="Arial" charset="0"/>
        </a:defRPr>
      </a:lvl3pPr>
      <a:lvl4pPr algn="l" rtl="0" eaLnBrk="0" fontAlgn="base" hangingPunct="0">
        <a:spcBef>
          <a:spcPct val="0"/>
        </a:spcBef>
        <a:spcAft>
          <a:spcPct val="0"/>
        </a:spcAft>
        <a:defRPr sz="3600" b="1">
          <a:solidFill>
            <a:schemeClr val="tx2"/>
          </a:solidFill>
          <a:latin typeface="Arial" charset="0"/>
        </a:defRPr>
      </a:lvl4pPr>
      <a:lvl5pPr algn="l" rtl="0" eaLnBrk="0" fontAlgn="base" hangingPunct="0">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p:titleStyle>
    <p:bodyStyle>
      <a:lvl1pPr marL="52388" indent="-52388" algn="l" rtl="0" eaLnBrk="0" fontAlgn="base" hangingPunct="0">
        <a:spcBef>
          <a:spcPct val="20000"/>
        </a:spcBef>
        <a:spcAft>
          <a:spcPct val="0"/>
        </a:spcAft>
        <a:buClr>
          <a:schemeClr val="bg1"/>
        </a:buClr>
        <a:buSzPct val="25000"/>
        <a:buFont typeface="Lucida Grande"/>
        <a:buChar char="X"/>
        <a:defRPr sz="2800">
          <a:solidFill>
            <a:schemeClr val="tx1"/>
          </a:solidFill>
          <a:latin typeface="Helvetica"/>
          <a:ea typeface="+mn-ea"/>
          <a:cs typeface="Helvetica"/>
        </a:defRPr>
      </a:lvl1pPr>
      <a:lvl2pPr marL="915988" indent="-341313" algn="l" rtl="0" eaLnBrk="0" fontAlgn="base" hangingPunct="0">
        <a:spcBef>
          <a:spcPct val="20000"/>
        </a:spcBef>
        <a:spcAft>
          <a:spcPct val="0"/>
        </a:spcAft>
        <a:buClr>
          <a:srgbClr val="FF0000"/>
        </a:buClr>
        <a:buSzPct val="125000"/>
        <a:buFont typeface="Lucida Grande"/>
        <a:buChar char="●"/>
        <a:defRPr sz="2400">
          <a:solidFill>
            <a:schemeClr val="tx1"/>
          </a:solidFill>
          <a:latin typeface="Helvetica"/>
          <a:cs typeface="Helvetica"/>
        </a:defRPr>
      </a:lvl2pPr>
      <a:lvl3pPr marL="1257300" indent="-341313" algn="l" rtl="0" eaLnBrk="0" fontAlgn="base" hangingPunct="0">
        <a:spcBef>
          <a:spcPct val="20000"/>
        </a:spcBef>
        <a:spcAft>
          <a:spcPct val="0"/>
        </a:spcAft>
        <a:buClr>
          <a:srgbClr val="008000"/>
        </a:buClr>
        <a:buSzPct val="80000"/>
        <a:buFont typeface="Lucida Grande"/>
        <a:buChar char="➤"/>
        <a:defRPr sz="2400" baseline="0">
          <a:solidFill>
            <a:schemeClr val="tx1"/>
          </a:solidFill>
          <a:latin typeface="+mn-lt"/>
        </a:defRPr>
      </a:lvl3pPr>
      <a:lvl4pPr marL="1597025" indent="-339725" algn="l" rtl="0" eaLnBrk="0" fontAlgn="base" hangingPunct="0">
        <a:spcBef>
          <a:spcPct val="20000"/>
        </a:spcBef>
        <a:spcAft>
          <a:spcPct val="0"/>
        </a:spcAft>
        <a:buClr>
          <a:srgbClr val="0000FF"/>
        </a:buClr>
        <a:buFont typeface="Wingdings" charset="2"/>
        <a:buChar char="u"/>
        <a:tabLst>
          <a:tab pos="1204913" algn="l"/>
        </a:tabLst>
        <a:defRPr sz="2000" baseline="0">
          <a:solidFill>
            <a:schemeClr val="tx1"/>
          </a:solidFill>
          <a:latin typeface="+mn-lt"/>
        </a:defRPr>
      </a:lvl4pPr>
      <a:lvl5pPr marL="1938338" indent="-288925" algn="l" rtl="0" eaLnBrk="0" fontAlgn="base" hangingPunct="0">
        <a:spcBef>
          <a:spcPct val="20000"/>
        </a:spcBef>
        <a:spcAft>
          <a:spcPct val="0"/>
        </a:spcAft>
        <a:buClr>
          <a:srgbClr val="800000"/>
        </a:buClr>
        <a:buFont typeface="Courier New"/>
        <a:buChar char="o"/>
        <a:defRPr sz="2000" baseline="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99223" y="1017525"/>
            <a:ext cx="4645435" cy="3121380"/>
          </a:xfrm>
        </p:spPr>
        <p:txBody>
          <a:bodyPr/>
          <a:lstStyle/>
          <a:p>
            <a:pPr algn="ctr"/>
            <a:r>
              <a:rPr lang="en-US" sz="4000" dirty="0"/>
              <a:t>Review academy report and assess </a:t>
            </a:r>
            <a:r>
              <a:rPr lang="en-US" sz="4000" dirty="0" smtClean="0"/>
              <a:t>progress since 2000</a:t>
            </a:r>
            <a:endParaRPr lang="en-US" sz="4000" dirty="0"/>
          </a:p>
        </p:txBody>
      </p:sp>
      <p:sp>
        <p:nvSpPr>
          <p:cNvPr id="4" name="Text Placeholder 3"/>
          <p:cNvSpPr>
            <a:spLocks noGrp="1"/>
          </p:cNvSpPr>
          <p:nvPr>
            <p:ph type="body" sz="quarter" idx="11"/>
          </p:nvPr>
        </p:nvSpPr>
        <p:spPr/>
        <p:txBody>
          <a:bodyPr/>
          <a:lstStyle/>
          <a:p>
            <a:r>
              <a:rPr lang="en-US" dirty="0" smtClean="0"/>
              <a:t>Dr. Ir. Hendrik L. Tolman</a:t>
            </a:r>
          </a:p>
          <a:p>
            <a:r>
              <a:rPr lang="en-US" dirty="0" smtClean="0"/>
              <a:t>Senior Advisor for Advanced Modeling System</a:t>
            </a:r>
          </a:p>
          <a:p>
            <a:r>
              <a:rPr lang="en-US" dirty="0" smtClean="0"/>
              <a:t>Office of Science and Technology Integration</a:t>
            </a:r>
          </a:p>
          <a:p>
            <a:r>
              <a:rPr lang="en-US" dirty="0" smtClean="0"/>
              <a:t>National Weather Service / NOAA</a:t>
            </a:r>
            <a:endParaRPr lang="en-US" dirty="0"/>
          </a:p>
        </p:txBody>
      </p:sp>
      <p:sp>
        <p:nvSpPr>
          <p:cNvPr id="5" name="Text Placeholder 4"/>
          <p:cNvSpPr>
            <a:spLocks noGrp="1"/>
          </p:cNvSpPr>
          <p:nvPr>
            <p:ph type="body" sz="quarter" idx="12"/>
          </p:nvPr>
        </p:nvSpPr>
        <p:spPr/>
        <p:txBody>
          <a:bodyPr/>
          <a:lstStyle/>
          <a:p>
            <a:r>
              <a:rPr lang="en-US" dirty="0" err="1" smtClean="0"/>
              <a:t>Hendrik.Tolman</a:t>
            </a:r>
            <a:r>
              <a:rPr lang="en-US" err="1" smtClean="0"/>
              <a:t>@</a:t>
            </a:r>
            <a:r>
              <a:rPr lang="en-US" smtClean="0"/>
              <a:t>NOAA</a:t>
            </a:r>
            <a:r>
              <a:rPr lang="en-US" dirty="0"/>
              <a:t>.</a:t>
            </a:r>
            <a:r>
              <a:rPr lang="en-US" smtClean="0"/>
              <a:t>gov</a:t>
            </a:r>
            <a:endParaRPr lang="en-US" dirty="0"/>
          </a:p>
        </p:txBody>
      </p:sp>
      <p:pic>
        <p:nvPicPr>
          <p:cNvPr id="6" name="Picture 5"/>
          <p:cNvPicPr>
            <a:picLocks noChangeAspect="1"/>
          </p:cNvPicPr>
          <p:nvPr/>
        </p:nvPicPr>
        <p:blipFill>
          <a:blip r:embed="rId2"/>
          <a:stretch>
            <a:fillRect/>
          </a:stretch>
        </p:blipFill>
        <p:spPr>
          <a:xfrm>
            <a:off x="5056320" y="1119668"/>
            <a:ext cx="3579680" cy="5369519"/>
          </a:xfrm>
          <a:prstGeom prst="rect">
            <a:avLst/>
          </a:prstGeom>
        </p:spPr>
      </p:pic>
      <p:sp>
        <p:nvSpPr>
          <p:cNvPr id="2" name="TextBox 1"/>
          <p:cNvSpPr txBox="1"/>
          <p:nvPr/>
        </p:nvSpPr>
        <p:spPr>
          <a:xfrm>
            <a:off x="4701869" y="6512858"/>
            <a:ext cx="4448156" cy="369332"/>
          </a:xfrm>
          <a:prstGeom prst="rect">
            <a:avLst/>
          </a:prstGeom>
          <a:noFill/>
        </p:spPr>
        <p:txBody>
          <a:bodyPr wrap="none" rtlCol="0">
            <a:spAutoFit/>
          </a:bodyPr>
          <a:lstStyle/>
          <a:p>
            <a:r>
              <a:rPr lang="en-US" i="1" dirty="0">
                <a:solidFill>
                  <a:srgbClr val="3399FF"/>
                </a:solidFill>
              </a:rPr>
              <a:t>https://</a:t>
            </a:r>
            <a:r>
              <a:rPr lang="en-US" i="1" dirty="0" err="1">
                <a:solidFill>
                  <a:srgbClr val="3399FF"/>
                </a:solidFill>
              </a:rPr>
              <a:t>www.nap.edu</a:t>
            </a:r>
            <a:r>
              <a:rPr lang="en-US" i="1" dirty="0">
                <a:solidFill>
                  <a:srgbClr val="3399FF"/>
                </a:solidFill>
              </a:rPr>
              <a:t>/read/9948/chapter/1</a:t>
            </a:r>
          </a:p>
        </p:txBody>
      </p:sp>
    </p:spTree>
    <p:extLst>
      <p:ext uri="{BB962C8B-B14F-4D97-AF65-F5344CB8AC3E}">
        <p14:creationId xmlns:p14="http://schemas.microsoft.com/office/powerpoint/2010/main" val="34268834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35078" y="2551541"/>
            <a:ext cx="8078351" cy="9524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Statement of Task</a:t>
            </a:r>
            <a:endParaRPr lang="en-US" dirty="0"/>
          </a:p>
        </p:txBody>
      </p:sp>
      <p:sp>
        <p:nvSpPr>
          <p:cNvPr id="6" name="TextBox 5"/>
          <p:cNvSpPr txBox="1"/>
          <p:nvPr/>
        </p:nvSpPr>
        <p:spPr>
          <a:xfrm>
            <a:off x="435079" y="1199337"/>
            <a:ext cx="8207699" cy="5355313"/>
          </a:xfrm>
          <a:prstGeom prst="rect">
            <a:avLst/>
          </a:prstGeom>
          <a:noFill/>
        </p:spPr>
        <p:txBody>
          <a:bodyPr wrap="square" rtlCol="0">
            <a:spAutoFit/>
          </a:bodyPr>
          <a:lstStyle/>
          <a:p>
            <a:r>
              <a:rPr lang="en-US" dirty="0"/>
              <a:t>The BASC will convene a summer study in a workshop format to explore issues related to the transition from research and development to operations in the area of numerical weather prediction. Two case studies will form the nucleus of the effort</a:t>
            </a:r>
            <a:r>
              <a:rPr lang="en-US" dirty="0" smtClean="0"/>
              <a:t>:</a:t>
            </a:r>
          </a:p>
          <a:p>
            <a:endParaRPr lang="en-US" dirty="0"/>
          </a:p>
          <a:p>
            <a:pPr marL="342900" indent="-342900">
              <a:buFont typeface="+mj-lt"/>
              <a:buAutoNum type="arabicParenR"/>
            </a:pPr>
            <a:r>
              <a:rPr lang="en-US" dirty="0"/>
              <a:t>The plans being developed by NOAA's NCEP to incorporate recent advances in atmospheric science research into the next generation of numerical weather prediction models</a:t>
            </a:r>
            <a:r>
              <a:rPr lang="en-US" dirty="0" smtClean="0"/>
              <a:t>.</a:t>
            </a:r>
          </a:p>
          <a:p>
            <a:pPr marL="342900" indent="-342900">
              <a:buFont typeface="+mj-lt"/>
              <a:buAutoNum type="arabicParenR"/>
            </a:pPr>
            <a:endParaRPr lang="en-US" dirty="0"/>
          </a:p>
          <a:p>
            <a:pPr marL="342900" indent="-342900">
              <a:buFont typeface="+mj-lt"/>
              <a:buAutoNum type="arabicParenR"/>
            </a:pPr>
            <a:r>
              <a:rPr lang="en-US" dirty="0"/>
              <a:t>The NPOESS Preparatory Program that will be used to transition the satellite sensors developed by NASA into operational capabilities on the NOAA operational weather satellites. Of particular interest are how sensor data are to be used operationally and how such data will be made available to the operational and research communities</a:t>
            </a:r>
            <a:r>
              <a:rPr lang="en-US" dirty="0" smtClean="0"/>
              <a:t>.</a:t>
            </a:r>
          </a:p>
          <a:p>
            <a:endParaRPr lang="en-US" dirty="0"/>
          </a:p>
          <a:p>
            <a:r>
              <a:rPr lang="en-US" dirty="0"/>
              <a:t>The board will summarize these plans, analyze their strengths and weaknesses, including any major barriers to their successful implementation, and recommend improvements.</a:t>
            </a:r>
          </a:p>
          <a:p>
            <a:endParaRPr lang="en-US" dirty="0"/>
          </a:p>
        </p:txBody>
      </p:sp>
      <p:sp>
        <p:nvSpPr>
          <p:cNvPr id="2" name="TextBox 1"/>
          <p:cNvSpPr txBox="1"/>
          <p:nvPr/>
        </p:nvSpPr>
        <p:spPr>
          <a:xfrm>
            <a:off x="5977446" y="6185243"/>
            <a:ext cx="3215321" cy="369332"/>
          </a:xfrm>
          <a:prstGeom prst="rect">
            <a:avLst/>
          </a:prstGeom>
          <a:noFill/>
        </p:spPr>
        <p:txBody>
          <a:bodyPr wrap="none" rtlCol="0">
            <a:spAutoFit/>
          </a:bodyPr>
          <a:lstStyle/>
          <a:p>
            <a:r>
              <a:rPr lang="en-US" i="1" dirty="0" smtClean="0"/>
              <a:t>Direct quote from NAS report</a:t>
            </a:r>
            <a:endParaRPr lang="en-US" i="1" dirty="0"/>
          </a:p>
        </p:txBody>
      </p:sp>
    </p:spTree>
    <p:extLst>
      <p:ext uri="{BB962C8B-B14F-4D97-AF65-F5344CB8AC3E}">
        <p14:creationId xmlns:p14="http://schemas.microsoft.com/office/powerpoint/2010/main" val="4835086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EMC recommendations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23770735"/>
              </p:ext>
            </p:extLst>
          </p:nvPr>
        </p:nvGraphicFramePr>
        <p:xfrm>
          <a:off x="228600" y="1117030"/>
          <a:ext cx="8686800" cy="5294354"/>
        </p:xfrm>
        <a:graphic>
          <a:graphicData uri="http://schemas.openxmlformats.org/drawingml/2006/table">
            <a:tbl>
              <a:tblPr firstRow="1" bandRow="1">
                <a:tableStyleId>{5C22544A-7EE6-4342-B048-85BDC9FD1C3A}</a:tableStyleId>
              </a:tblPr>
              <a:tblGrid>
                <a:gridCol w="759146"/>
                <a:gridCol w="3645253"/>
                <a:gridCol w="4282401"/>
              </a:tblGrid>
              <a:tr h="411543">
                <a:tc>
                  <a:txBody>
                    <a:bodyPr/>
                    <a:lstStyle/>
                    <a:p>
                      <a:endParaRPr lang="en-US" dirty="0"/>
                    </a:p>
                  </a:txBody>
                  <a:tcPr/>
                </a:tc>
                <a:tc>
                  <a:txBody>
                    <a:bodyPr/>
                    <a:lstStyle/>
                    <a:p>
                      <a:r>
                        <a:rPr lang="en-US" dirty="0" smtClean="0"/>
                        <a:t>Recommendation (2000)</a:t>
                      </a:r>
                      <a:endParaRPr lang="en-US" dirty="0"/>
                    </a:p>
                  </a:txBody>
                  <a:tcPr/>
                </a:tc>
                <a:tc>
                  <a:txBody>
                    <a:bodyPr/>
                    <a:lstStyle/>
                    <a:p>
                      <a:r>
                        <a:rPr lang="en-US" dirty="0" smtClean="0"/>
                        <a:t>Preset Status (2017)</a:t>
                      </a:r>
                      <a:endParaRPr lang="en-US" dirty="0"/>
                    </a:p>
                  </a:txBody>
                  <a:tcPr/>
                </a:tc>
              </a:tr>
              <a:tr h="661402">
                <a:tc>
                  <a:txBody>
                    <a:bodyPr/>
                    <a:lstStyle/>
                    <a:p>
                      <a:r>
                        <a:rPr lang="en-US" dirty="0" smtClean="0"/>
                        <a:t>1</a:t>
                      </a:r>
                      <a:endParaRPr lang="en-US" dirty="0"/>
                    </a:p>
                  </a:txBody>
                  <a:tcPr/>
                </a:tc>
                <a:tc>
                  <a:txBody>
                    <a:bodyPr/>
                    <a:lstStyle/>
                    <a:p>
                      <a:r>
                        <a:rPr lang="en-US" dirty="0" smtClean="0"/>
                        <a:t>Implement a development, testing, and integration facility at EMC</a:t>
                      </a:r>
                      <a:endParaRPr lang="en-US" dirty="0"/>
                    </a:p>
                  </a:txBody>
                  <a:tcPr/>
                </a:tc>
                <a:tc>
                  <a:txBody>
                    <a:bodyPr/>
                    <a:lstStyle/>
                    <a:p>
                      <a:r>
                        <a:rPr lang="en-US" dirty="0" smtClean="0"/>
                        <a:t>Better resources within EMC,</a:t>
                      </a:r>
                      <a:r>
                        <a:rPr lang="en-US" baseline="0" dirty="0" smtClean="0"/>
                        <a:t> adding DTC, GMTB, </a:t>
                      </a:r>
                      <a:r>
                        <a:rPr lang="en-US" baseline="0" dirty="0" err="1" smtClean="0"/>
                        <a:t>testbeds</a:t>
                      </a:r>
                      <a:r>
                        <a:rPr lang="en-US" baseline="0" dirty="0" smtClean="0"/>
                        <a:t> and OPG</a:t>
                      </a:r>
                      <a:endParaRPr lang="en-US" dirty="0"/>
                    </a:p>
                  </a:txBody>
                  <a:tcPr/>
                </a:tc>
              </a:tr>
              <a:tr h="661402">
                <a:tc>
                  <a:txBody>
                    <a:bodyPr/>
                    <a:lstStyle/>
                    <a:p>
                      <a:r>
                        <a:rPr lang="en-US" dirty="0" smtClean="0"/>
                        <a:t>2</a:t>
                      </a:r>
                      <a:endParaRPr lang="en-US" dirty="0"/>
                    </a:p>
                  </a:txBody>
                  <a:tcPr/>
                </a:tc>
                <a:tc>
                  <a:txBody>
                    <a:bodyPr/>
                    <a:lstStyle/>
                    <a:p>
                      <a:r>
                        <a:rPr lang="en-US" dirty="0" smtClean="0"/>
                        <a:t>Support critical EMC staff through base funding</a:t>
                      </a:r>
                      <a:endParaRPr lang="en-US" dirty="0"/>
                    </a:p>
                  </a:txBody>
                  <a:tcPr/>
                </a:tc>
                <a:tc>
                  <a:txBody>
                    <a:bodyPr/>
                    <a:lstStyle/>
                    <a:p>
                      <a:r>
                        <a:rPr lang="en-US" dirty="0" smtClean="0"/>
                        <a:t>Greatly improved by 2010, may be eroding now.</a:t>
                      </a:r>
                      <a:endParaRPr lang="en-US" dirty="0"/>
                    </a:p>
                  </a:txBody>
                  <a:tcPr/>
                </a:tc>
              </a:tr>
              <a:tr h="661402">
                <a:tc>
                  <a:txBody>
                    <a:bodyPr/>
                    <a:lstStyle/>
                    <a:p>
                      <a:r>
                        <a:rPr lang="en-US" dirty="0" smtClean="0"/>
                        <a:t>3</a:t>
                      </a:r>
                      <a:endParaRPr lang="en-US" dirty="0"/>
                    </a:p>
                  </a:txBody>
                  <a:tcPr/>
                </a:tc>
                <a:tc>
                  <a:txBody>
                    <a:bodyPr/>
                    <a:lstStyle/>
                    <a:p>
                      <a:r>
                        <a:rPr lang="en-US" dirty="0" smtClean="0"/>
                        <a:t>Co-locating EMC with other appropriate institutions.</a:t>
                      </a:r>
                      <a:endParaRPr lang="en-US" dirty="0"/>
                    </a:p>
                  </a:txBody>
                  <a:tcPr/>
                </a:tc>
                <a:tc>
                  <a:txBody>
                    <a:bodyPr/>
                    <a:lstStyle/>
                    <a:p>
                      <a:r>
                        <a:rPr lang="en-US" dirty="0" smtClean="0"/>
                        <a:t>Move from WWB to</a:t>
                      </a:r>
                      <a:r>
                        <a:rPr lang="en-US" baseline="0" dirty="0" smtClean="0"/>
                        <a:t> NCWCP (University of Maryland), Summer 2012</a:t>
                      </a:r>
                      <a:endParaRPr lang="en-US" dirty="0"/>
                    </a:p>
                  </a:txBody>
                  <a:tcPr/>
                </a:tc>
              </a:tr>
              <a:tr h="661402">
                <a:tc>
                  <a:txBody>
                    <a:bodyPr/>
                    <a:lstStyle/>
                    <a:p>
                      <a:r>
                        <a:rPr lang="en-US" dirty="0" smtClean="0"/>
                        <a:t>4</a:t>
                      </a:r>
                      <a:endParaRPr lang="en-US" dirty="0"/>
                    </a:p>
                  </a:txBody>
                  <a:tcPr/>
                </a:tc>
                <a:tc>
                  <a:txBody>
                    <a:bodyPr/>
                    <a:lstStyle/>
                    <a:p>
                      <a:r>
                        <a:rPr lang="en-US" dirty="0" smtClean="0"/>
                        <a:t>Broad NWS plan for technology infusion </a:t>
                      </a:r>
                      <a:endParaRPr lang="en-US" dirty="0"/>
                    </a:p>
                  </a:txBody>
                  <a:tcPr/>
                </a:tc>
                <a:tc>
                  <a:txBody>
                    <a:bodyPr/>
                    <a:lstStyle/>
                    <a:p>
                      <a:r>
                        <a:rPr lang="en-US" dirty="0" smtClean="0"/>
                        <a:t>NWS</a:t>
                      </a:r>
                      <a:r>
                        <a:rPr lang="en-US" baseline="0" dirty="0" smtClean="0"/>
                        <a:t> modernization, one-NOAA HPC, SENA project</a:t>
                      </a:r>
                      <a:endParaRPr lang="en-US" dirty="0"/>
                    </a:p>
                  </a:txBody>
                  <a:tcPr/>
                </a:tc>
              </a:tr>
              <a:tr h="661402">
                <a:tc>
                  <a:txBody>
                    <a:bodyPr/>
                    <a:lstStyle/>
                    <a:p>
                      <a:r>
                        <a:rPr lang="en-US" dirty="0" smtClean="0"/>
                        <a:t>5</a:t>
                      </a:r>
                      <a:endParaRPr lang="en-US" dirty="0"/>
                    </a:p>
                  </a:txBody>
                  <a:tcPr/>
                </a:tc>
                <a:tc>
                  <a:txBody>
                    <a:bodyPr/>
                    <a:lstStyle/>
                    <a:p>
                      <a:r>
                        <a:rPr lang="en-US" dirty="0" smtClean="0"/>
                        <a:t>EMC should actively participate in the USWRP</a:t>
                      </a:r>
                      <a:endParaRPr lang="en-US" dirty="0"/>
                    </a:p>
                  </a:txBody>
                  <a:tcPr/>
                </a:tc>
                <a:tc>
                  <a:txBody>
                    <a:bodyPr/>
                    <a:lstStyle/>
                    <a:p>
                      <a:r>
                        <a:rPr lang="en-US" dirty="0" smtClean="0"/>
                        <a:t>Moving</a:t>
                      </a:r>
                      <a:r>
                        <a:rPr lang="en-US" baseline="0" dirty="0" smtClean="0"/>
                        <a:t> </a:t>
                      </a:r>
                      <a:r>
                        <a:rPr lang="en-US" dirty="0" smtClean="0"/>
                        <a:t>from in-house mesoscale</a:t>
                      </a:r>
                      <a:r>
                        <a:rPr lang="en-US" baseline="0" dirty="0" smtClean="0"/>
                        <a:t> models to WRF</a:t>
                      </a:r>
                      <a:endParaRPr lang="en-US" dirty="0"/>
                    </a:p>
                  </a:txBody>
                  <a:tcPr/>
                </a:tc>
              </a:tr>
              <a:tr h="661402">
                <a:tc>
                  <a:txBody>
                    <a:bodyPr/>
                    <a:lstStyle/>
                    <a:p>
                      <a:r>
                        <a:rPr lang="en-US" dirty="0" smtClean="0"/>
                        <a:t>6</a:t>
                      </a:r>
                      <a:endParaRPr lang="en-US" dirty="0"/>
                    </a:p>
                  </a:txBody>
                  <a:tcPr/>
                </a:tc>
                <a:tc>
                  <a:txBody>
                    <a:bodyPr/>
                    <a:lstStyle/>
                    <a:p>
                      <a:r>
                        <a:rPr lang="en-US" dirty="0" smtClean="0"/>
                        <a:t>EMC needs to collaborate with NSF and ONR on oceans</a:t>
                      </a:r>
                      <a:endParaRPr lang="en-US" dirty="0"/>
                    </a:p>
                  </a:txBody>
                  <a:tcPr/>
                </a:tc>
                <a:tc>
                  <a:txBody>
                    <a:bodyPr/>
                    <a:lstStyle/>
                    <a:p>
                      <a:r>
                        <a:rPr lang="en-US" dirty="0" smtClean="0"/>
                        <a:t>Navy HYCOM</a:t>
                      </a:r>
                      <a:r>
                        <a:rPr lang="en-US" baseline="0" dirty="0" smtClean="0"/>
                        <a:t> models implemented at EMC, HYCOM-MOM merging ongoing</a:t>
                      </a:r>
                      <a:endParaRPr lang="en-US" dirty="0"/>
                    </a:p>
                  </a:txBody>
                  <a:tcPr/>
                </a:tc>
              </a:tr>
              <a:tr h="661402">
                <a:tc>
                  <a:txBody>
                    <a:bodyPr/>
                    <a:lstStyle/>
                    <a:p>
                      <a:r>
                        <a:rPr lang="en-US" dirty="0" smtClean="0"/>
                        <a:t>7</a:t>
                      </a:r>
                      <a:endParaRPr lang="en-US" dirty="0"/>
                    </a:p>
                  </a:txBody>
                  <a:tcPr/>
                </a:tc>
                <a:tc>
                  <a:txBody>
                    <a:bodyPr/>
                    <a:lstStyle/>
                    <a:p>
                      <a:r>
                        <a:rPr lang="en-US" dirty="0" smtClean="0"/>
                        <a:t>NCEP and EMC</a:t>
                      </a:r>
                      <a:r>
                        <a:rPr lang="en-US" baseline="0" dirty="0" smtClean="0"/>
                        <a:t> </a:t>
                      </a:r>
                      <a:r>
                        <a:rPr lang="en-US" dirty="0" smtClean="0"/>
                        <a:t>should institutionalize the R2O process</a:t>
                      </a:r>
                      <a:endParaRPr lang="en-US" dirty="0"/>
                    </a:p>
                  </a:txBody>
                  <a:tcPr/>
                </a:tc>
                <a:tc>
                  <a:txBody>
                    <a:bodyPr/>
                    <a:lstStyle/>
                    <a:p>
                      <a:pPr algn="ctr"/>
                      <a:r>
                        <a:rPr lang="en-US" dirty="0" smtClean="0">
                          <a:solidFill>
                            <a:srgbClr val="FF0000"/>
                          </a:solidFill>
                        </a:rPr>
                        <a:t>“Glass half full”</a:t>
                      </a:r>
                    </a:p>
                    <a:p>
                      <a:pPr algn="ctr"/>
                      <a:r>
                        <a:rPr lang="en-US" dirty="0" smtClean="0">
                          <a:solidFill>
                            <a:srgbClr val="FF0000"/>
                          </a:solidFill>
                        </a:rPr>
                        <a:t>Following slides</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val="35860195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Satellite recommendations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77864962"/>
              </p:ext>
            </p:extLst>
          </p:nvPr>
        </p:nvGraphicFramePr>
        <p:xfrm>
          <a:off x="228600" y="1117030"/>
          <a:ext cx="8686800" cy="5138948"/>
        </p:xfrm>
        <a:graphic>
          <a:graphicData uri="http://schemas.openxmlformats.org/drawingml/2006/table">
            <a:tbl>
              <a:tblPr firstRow="1" bandRow="1">
                <a:tableStyleId>{5C22544A-7EE6-4342-B048-85BDC9FD1C3A}</a:tableStyleId>
              </a:tblPr>
              <a:tblGrid>
                <a:gridCol w="759146"/>
                <a:gridCol w="3645253"/>
                <a:gridCol w="4282401"/>
              </a:tblGrid>
              <a:tr h="411543">
                <a:tc>
                  <a:txBody>
                    <a:bodyPr/>
                    <a:lstStyle/>
                    <a:p>
                      <a:endParaRPr lang="en-US" dirty="0"/>
                    </a:p>
                  </a:txBody>
                  <a:tcPr/>
                </a:tc>
                <a:tc>
                  <a:txBody>
                    <a:bodyPr/>
                    <a:lstStyle/>
                    <a:p>
                      <a:r>
                        <a:rPr lang="en-US" dirty="0" smtClean="0"/>
                        <a:t>Recommendation (2000)</a:t>
                      </a:r>
                      <a:endParaRPr lang="en-US" dirty="0"/>
                    </a:p>
                  </a:txBody>
                  <a:tcPr/>
                </a:tc>
                <a:tc>
                  <a:txBody>
                    <a:bodyPr/>
                    <a:lstStyle/>
                    <a:p>
                      <a:r>
                        <a:rPr lang="en-US" dirty="0" smtClean="0"/>
                        <a:t>Preset Status (2017)</a:t>
                      </a:r>
                      <a:endParaRPr lang="en-US" dirty="0"/>
                    </a:p>
                  </a:txBody>
                  <a:tcPr/>
                </a:tc>
              </a:tr>
              <a:tr h="661402">
                <a:tc>
                  <a:txBody>
                    <a:bodyPr/>
                    <a:lstStyle/>
                    <a:p>
                      <a:r>
                        <a:rPr lang="en-US" dirty="0" smtClean="0"/>
                        <a:t>1</a:t>
                      </a:r>
                      <a:endParaRPr lang="en-US" dirty="0"/>
                    </a:p>
                  </a:txBody>
                  <a:tcPr/>
                </a:tc>
                <a:tc>
                  <a:txBody>
                    <a:bodyPr/>
                    <a:lstStyle/>
                    <a:p>
                      <a:r>
                        <a:rPr lang="en-US" dirty="0" smtClean="0"/>
                        <a:t>NASA and NOAA to replace the </a:t>
                      </a:r>
                      <a:r>
                        <a:rPr lang="en-US" dirty="0" err="1" smtClean="0"/>
                        <a:t>Oper</a:t>
                      </a:r>
                      <a:r>
                        <a:rPr lang="en-US" dirty="0" smtClean="0"/>
                        <a:t>. Satellite </a:t>
                      </a:r>
                      <a:r>
                        <a:rPr lang="en-US" dirty="0" err="1" smtClean="0"/>
                        <a:t>Impr</a:t>
                      </a:r>
                      <a:r>
                        <a:rPr lang="en-US" dirty="0" smtClean="0"/>
                        <a:t>. Program</a:t>
                      </a:r>
                      <a:endParaRPr lang="en-US" dirty="0"/>
                    </a:p>
                  </a:txBody>
                  <a:tcPr/>
                </a:tc>
                <a:tc>
                  <a:txBody>
                    <a:bodyPr/>
                    <a:lstStyle/>
                    <a:p>
                      <a:r>
                        <a:rPr lang="en-US" dirty="0" smtClean="0"/>
                        <a:t>?</a:t>
                      </a:r>
                      <a:endParaRPr lang="en-US" dirty="0"/>
                    </a:p>
                  </a:txBody>
                  <a:tcPr/>
                </a:tc>
              </a:tr>
              <a:tr h="473073">
                <a:tc>
                  <a:txBody>
                    <a:bodyPr/>
                    <a:lstStyle/>
                    <a:p>
                      <a:r>
                        <a:rPr lang="en-US" dirty="0" smtClean="0"/>
                        <a:t>2</a:t>
                      </a:r>
                      <a:endParaRPr lang="en-US" dirty="0"/>
                    </a:p>
                  </a:txBody>
                  <a:tcPr/>
                </a:tc>
                <a:tc>
                  <a:txBody>
                    <a:bodyPr/>
                    <a:lstStyle/>
                    <a:p>
                      <a:r>
                        <a:rPr lang="en-US" dirty="0" smtClean="0"/>
                        <a:t>Form a community- team at the start of sensor development.</a:t>
                      </a:r>
                      <a:endParaRPr lang="en-US" dirty="0"/>
                    </a:p>
                  </a:txBody>
                  <a:tcPr/>
                </a:tc>
                <a:tc>
                  <a:txBody>
                    <a:bodyPr/>
                    <a:lstStyle/>
                    <a:p>
                      <a:r>
                        <a:rPr lang="en-US" dirty="0" smtClean="0"/>
                        <a:t>Generally</a:t>
                      </a:r>
                      <a:r>
                        <a:rPr lang="en-US" baseline="0" dirty="0" smtClean="0"/>
                        <a:t> followed</a:t>
                      </a:r>
                      <a:endParaRPr lang="en-US" dirty="0"/>
                    </a:p>
                  </a:txBody>
                  <a:tcPr/>
                </a:tc>
              </a:tr>
              <a:tr h="661402">
                <a:tc>
                  <a:txBody>
                    <a:bodyPr/>
                    <a:lstStyle/>
                    <a:p>
                      <a:r>
                        <a:rPr lang="en-US" dirty="0" smtClean="0"/>
                        <a:t>3a</a:t>
                      </a:r>
                      <a:endParaRPr lang="en-US" dirty="0"/>
                    </a:p>
                  </a:txBody>
                  <a:tcPr/>
                </a:tc>
                <a:tc>
                  <a:txBody>
                    <a:bodyPr/>
                    <a:lstStyle/>
                    <a:p>
                      <a:r>
                        <a:rPr lang="en-US" dirty="0" smtClean="0"/>
                        <a:t>Develop a plan for the archiving of NPOESS data</a:t>
                      </a:r>
                      <a:endParaRPr lang="en-US" dirty="0"/>
                    </a:p>
                  </a:txBody>
                  <a:tcPr/>
                </a:tc>
                <a:tc>
                  <a:txBody>
                    <a:bodyPr/>
                    <a:lstStyle/>
                    <a:p>
                      <a:r>
                        <a:rPr lang="en-US" dirty="0" smtClean="0"/>
                        <a:t>NPOESS discontinued</a:t>
                      </a:r>
                      <a:endParaRPr lang="en-US" dirty="0"/>
                    </a:p>
                  </a:txBody>
                  <a:tcPr/>
                </a:tc>
              </a:tr>
              <a:tr h="661402">
                <a:tc>
                  <a:txBody>
                    <a:bodyPr/>
                    <a:lstStyle/>
                    <a:p>
                      <a:r>
                        <a:rPr lang="en-US" dirty="0" smtClean="0"/>
                        <a:t>3b</a:t>
                      </a:r>
                      <a:endParaRPr lang="en-US" dirty="0"/>
                    </a:p>
                  </a:txBody>
                  <a:tcPr/>
                </a:tc>
                <a:tc>
                  <a:txBody>
                    <a:bodyPr/>
                    <a:lstStyle/>
                    <a:p>
                      <a:r>
                        <a:rPr lang="en-US" dirty="0" smtClean="0"/>
                        <a:t>NASA and NOAA to evaluate the potential savings when archiving NPOESS satellite data through EOSDIS.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NPOESS discontinued</a:t>
                      </a:r>
                    </a:p>
                    <a:p>
                      <a:endParaRPr lang="en-US" dirty="0"/>
                    </a:p>
                  </a:txBody>
                  <a:tcPr/>
                </a:tc>
              </a:tr>
              <a:tr h="661402">
                <a:tc>
                  <a:txBody>
                    <a:bodyPr/>
                    <a:lstStyle/>
                    <a:p>
                      <a:r>
                        <a:rPr lang="en-US" dirty="0" smtClean="0"/>
                        <a:t>4</a:t>
                      </a:r>
                      <a:endParaRPr lang="en-US" dirty="0"/>
                    </a:p>
                  </a:txBody>
                  <a:tcPr/>
                </a:tc>
                <a:tc>
                  <a:txBody>
                    <a:bodyPr/>
                    <a:lstStyle/>
                    <a:p>
                      <a:r>
                        <a:rPr lang="en-US" dirty="0" smtClean="0"/>
                        <a:t>NOAA and NASA to integrate in situ and satellite observation for research and operational needs.</a:t>
                      </a:r>
                      <a:endParaRPr lang="en-US" dirty="0"/>
                    </a:p>
                  </a:txBody>
                  <a:tcPr/>
                </a:tc>
                <a:tc>
                  <a:txBody>
                    <a:bodyPr/>
                    <a:lstStyle/>
                    <a:p>
                      <a:r>
                        <a:rPr lang="en-US" dirty="0" smtClean="0"/>
                        <a:t>Merged NESDIS products, MRMS, etc., unification</a:t>
                      </a:r>
                      <a:r>
                        <a:rPr lang="en-US" baseline="0" dirty="0" smtClean="0"/>
                        <a:t> across Los?</a:t>
                      </a:r>
                      <a:endParaRPr lang="en-US" dirty="0"/>
                    </a:p>
                  </a:txBody>
                  <a:tcPr/>
                </a:tc>
              </a:tr>
              <a:tr h="661402">
                <a:tc>
                  <a:txBody>
                    <a:bodyPr/>
                    <a:lstStyle/>
                    <a:p>
                      <a:r>
                        <a:rPr lang="en-US" dirty="0" smtClean="0"/>
                        <a:t>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NASA and NOAA to ensure continuity of critical observations.</a:t>
                      </a:r>
                    </a:p>
                  </a:txBody>
                  <a:tcPr/>
                </a:tc>
                <a:tc>
                  <a:txBody>
                    <a:bodyPr/>
                    <a:lstStyle/>
                    <a:p>
                      <a:r>
                        <a:rPr lang="en-US" dirty="0" smtClean="0"/>
                        <a:t>NOSIA-II (TPIO) EOS-2 (OSTP)</a:t>
                      </a:r>
                      <a:r>
                        <a:rPr lang="en-US" baseline="0" dirty="0" smtClean="0"/>
                        <a:t> programs, funding ?</a:t>
                      </a:r>
                      <a:endParaRPr lang="en-US" dirty="0"/>
                    </a:p>
                  </a:txBody>
                  <a:tcPr/>
                </a:tc>
              </a:tr>
            </a:tbl>
          </a:graphicData>
        </a:graphic>
      </p:graphicFrame>
    </p:spTree>
    <p:extLst>
      <p:ext uri="{BB962C8B-B14F-4D97-AF65-F5344CB8AC3E}">
        <p14:creationId xmlns:p14="http://schemas.microsoft.com/office/powerpoint/2010/main" val="7708185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recommendations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02234745"/>
              </p:ext>
            </p:extLst>
          </p:nvPr>
        </p:nvGraphicFramePr>
        <p:xfrm>
          <a:off x="228600" y="1117030"/>
          <a:ext cx="8686800" cy="3999024"/>
        </p:xfrm>
        <a:graphic>
          <a:graphicData uri="http://schemas.openxmlformats.org/drawingml/2006/table">
            <a:tbl>
              <a:tblPr firstRow="1" bandRow="1">
                <a:tableStyleId>{5C22544A-7EE6-4342-B048-85BDC9FD1C3A}</a:tableStyleId>
              </a:tblPr>
              <a:tblGrid>
                <a:gridCol w="759146"/>
                <a:gridCol w="3645253"/>
                <a:gridCol w="4282401"/>
              </a:tblGrid>
              <a:tr h="411543">
                <a:tc>
                  <a:txBody>
                    <a:bodyPr/>
                    <a:lstStyle/>
                    <a:p>
                      <a:endParaRPr lang="en-US" dirty="0"/>
                    </a:p>
                  </a:txBody>
                  <a:tcPr/>
                </a:tc>
                <a:tc>
                  <a:txBody>
                    <a:bodyPr/>
                    <a:lstStyle/>
                    <a:p>
                      <a:r>
                        <a:rPr lang="en-US" dirty="0" smtClean="0"/>
                        <a:t>Recommendation (2000)</a:t>
                      </a:r>
                      <a:endParaRPr lang="en-US" dirty="0"/>
                    </a:p>
                  </a:txBody>
                  <a:tcPr/>
                </a:tc>
                <a:tc>
                  <a:txBody>
                    <a:bodyPr/>
                    <a:lstStyle/>
                    <a:p>
                      <a:r>
                        <a:rPr lang="en-US" dirty="0" smtClean="0"/>
                        <a:t>Preset Status (2017)</a:t>
                      </a:r>
                      <a:endParaRPr lang="en-US" dirty="0"/>
                    </a:p>
                  </a:txBody>
                  <a:tcPr/>
                </a:tc>
              </a:tr>
              <a:tr h="661402">
                <a:tc>
                  <a:txBody>
                    <a:bodyPr/>
                    <a:lstStyle/>
                    <a:p>
                      <a:r>
                        <a:rPr lang="en-US" dirty="0" smtClean="0"/>
                        <a:t>1</a:t>
                      </a:r>
                      <a:endParaRPr lang="en-US" dirty="0"/>
                    </a:p>
                  </a:txBody>
                  <a:tcPr/>
                </a:tc>
                <a:tc>
                  <a:txBody>
                    <a:bodyPr/>
                    <a:lstStyle/>
                    <a:p>
                      <a:r>
                        <a:rPr lang="en-US" dirty="0" smtClean="0"/>
                        <a:t>New sensor development to include</a:t>
                      </a:r>
                      <a:r>
                        <a:rPr lang="en-US" baseline="0" dirty="0" smtClean="0"/>
                        <a:t> </a:t>
                      </a:r>
                      <a:r>
                        <a:rPr lang="en-US" dirty="0" smtClean="0"/>
                        <a:t>funds for the transition of the data into operational products at the appropriate stage of the development process.</a:t>
                      </a:r>
                      <a:endParaRPr lang="en-US" dirty="0"/>
                    </a:p>
                  </a:txBody>
                  <a:tcPr/>
                </a:tc>
                <a:tc>
                  <a:txBody>
                    <a:bodyPr/>
                    <a:lstStyle/>
                    <a:p>
                      <a:r>
                        <a:rPr lang="en-US" dirty="0" smtClean="0">
                          <a:solidFill>
                            <a:srgbClr val="FF0000"/>
                          </a:solidFill>
                        </a:rPr>
                        <a:t>In conflict with LO funding authorities of NOAA.</a:t>
                      </a:r>
                      <a:endParaRPr lang="en-US" dirty="0">
                        <a:solidFill>
                          <a:srgbClr val="FF0000"/>
                        </a:solidFill>
                      </a:endParaRPr>
                    </a:p>
                  </a:txBody>
                  <a:tcPr/>
                </a:tc>
              </a:tr>
              <a:tr h="661402">
                <a:tc>
                  <a:txBody>
                    <a:bodyPr/>
                    <a:lstStyle/>
                    <a:p>
                      <a:r>
                        <a:rPr lang="en-US" dirty="0" smtClean="0"/>
                        <a:t>2</a:t>
                      </a:r>
                      <a:endParaRPr lang="en-US" dirty="0"/>
                    </a:p>
                  </a:txBody>
                  <a:tcPr/>
                </a:tc>
                <a:tc>
                  <a:txBody>
                    <a:bodyPr/>
                    <a:lstStyle/>
                    <a:p>
                      <a:r>
                        <a:rPr lang="en-US" dirty="0" smtClean="0"/>
                        <a:t>Increase EMC funding without negatively impacting the nation's weather and climate research enterprise Otherwise, shift responsibilities </a:t>
                      </a:r>
                      <a:r>
                        <a:rPr lang="en-US" baseline="0" dirty="0" smtClean="0"/>
                        <a:t>(USWRP)</a:t>
                      </a:r>
                      <a:endParaRPr lang="en-US" dirty="0"/>
                    </a:p>
                  </a:txBody>
                  <a:tcPr/>
                </a:tc>
                <a:tc>
                  <a:txBody>
                    <a:bodyPr/>
                    <a:lstStyle/>
                    <a:p>
                      <a:r>
                        <a:rPr lang="en-US" dirty="0" smtClean="0"/>
                        <a:t>EMC funding</a:t>
                      </a:r>
                      <a:r>
                        <a:rPr lang="en-US" baseline="0" dirty="0" smtClean="0"/>
                        <a:t> was increased.</a:t>
                      </a:r>
                    </a:p>
                    <a:p>
                      <a:endParaRPr lang="en-US" baseline="0" dirty="0" smtClean="0"/>
                    </a:p>
                    <a:p>
                      <a:r>
                        <a:rPr lang="en-US" baseline="0" dirty="0" smtClean="0"/>
                        <a:t>Much better linkage between operations (EMC) and research (OAR)</a:t>
                      </a:r>
                      <a:endParaRPr lang="en-US" dirty="0"/>
                    </a:p>
                  </a:txBody>
                  <a:tcPr/>
                </a:tc>
              </a:tr>
              <a:tr h="661402">
                <a:tc>
                  <a:txBody>
                    <a:bodyPr/>
                    <a:lstStyle/>
                    <a:p>
                      <a:endParaRPr lang="en-US" dirty="0"/>
                    </a:p>
                  </a:txBody>
                  <a:tcPr/>
                </a:tc>
                <a:tc>
                  <a:txBody>
                    <a:bodyPr/>
                    <a:lstStyle/>
                    <a:p>
                      <a:r>
                        <a:rPr lang="en-US" dirty="0" smtClean="0"/>
                        <a:t>Balance efforts in weather and climate</a:t>
                      </a:r>
                      <a:r>
                        <a:rPr lang="en-US" baseline="0" dirty="0" smtClean="0"/>
                        <a:t> </a:t>
                      </a:r>
                      <a:r>
                        <a:rPr lang="en-US" baseline="0" dirty="0" err="1" smtClean="0"/>
                        <a:t>wrt</a:t>
                      </a:r>
                      <a:r>
                        <a:rPr lang="en-US" baseline="0" dirty="0" smtClean="0"/>
                        <a:t> R&amp;D and R2O</a:t>
                      </a:r>
                      <a:endParaRPr lang="en-US" dirty="0"/>
                    </a:p>
                  </a:txBody>
                  <a:tcPr/>
                </a:tc>
                <a:tc>
                  <a:txBody>
                    <a:bodyPr/>
                    <a:lstStyle/>
                    <a:p>
                      <a:r>
                        <a:rPr lang="en-US" dirty="0" smtClean="0"/>
                        <a:t>Mixed bag, NWS-OAR funding, R&amp;D</a:t>
                      </a:r>
                      <a:r>
                        <a:rPr lang="en-US" baseline="0" dirty="0" smtClean="0"/>
                        <a:t> – R2O HPC</a:t>
                      </a:r>
                      <a:endParaRPr lang="en-US" dirty="0"/>
                    </a:p>
                  </a:txBody>
                  <a:tcPr/>
                </a:tc>
              </a:tr>
            </a:tbl>
          </a:graphicData>
        </a:graphic>
      </p:graphicFrame>
    </p:spTree>
    <p:extLst>
      <p:ext uri="{BB962C8B-B14F-4D97-AF65-F5344CB8AC3E}">
        <p14:creationId xmlns:p14="http://schemas.microsoft.com/office/powerpoint/2010/main" val="39942024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Broader R2O view</a:t>
            </a:r>
            <a:endParaRPr lang="en-US" dirty="0"/>
          </a:p>
        </p:txBody>
      </p:sp>
      <p:sp>
        <p:nvSpPr>
          <p:cNvPr id="3" name="Content Placeholder 2"/>
          <p:cNvSpPr>
            <a:spLocks noGrp="1"/>
          </p:cNvSpPr>
          <p:nvPr>
            <p:ph idx="1"/>
          </p:nvPr>
        </p:nvSpPr>
        <p:spPr/>
        <p:txBody>
          <a:bodyPr/>
          <a:lstStyle/>
          <a:p>
            <a:r>
              <a:rPr lang="en-US" dirty="0" smtClean="0"/>
              <a:t>NCEP / EMC “doing it alone”</a:t>
            </a:r>
          </a:p>
          <a:p>
            <a:pPr lvl="1"/>
            <a:r>
              <a:rPr lang="en-US" dirty="0" smtClean="0"/>
              <a:t>Then by necessity, now not justified (shift in resource availability from NOAA – academia)</a:t>
            </a:r>
          </a:p>
          <a:p>
            <a:pPr lvl="1"/>
            <a:r>
              <a:rPr lang="en-US" dirty="0" smtClean="0"/>
              <a:t>Then NWS models, now community models</a:t>
            </a:r>
          </a:p>
          <a:p>
            <a:pPr lvl="2"/>
            <a:r>
              <a:rPr lang="en-US" dirty="0" smtClean="0"/>
              <a:t>WRF, HWRF, HYCOM, MOM, WW3, etc.</a:t>
            </a:r>
          </a:p>
          <a:p>
            <a:pPr lvl="2"/>
            <a:endParaRPr lang="en-US" dirty="0"/>
          </a:p>
          <a:p>
            <a:r>
              <a:rPr lang="en-US" dirty="0" smtClean="0"/>
              <a:t>Valley of death is not as big</a:t>
            </a:r>
          </a:p>
          <a:p>
            <a:pPr lvl="1"/>
            <a:r>
              <a:rPr lang="en-US" dirty="0" smtClean="0"/>
              <a:t>How much time does it take to operationalize (harden) </a:t>
            </a:r>
          </a:p>
          <a:p>
            <a:pPr lvl="1"/>
            <a:r>
              <a:rPr lang="en-US" dirty="0" smtClean="0"/>
              <a:t>New software now more mature, e.g., WRF, WRF-Hydro</a:t>
            </a:r>
          </a:p>
          <a:p>
            <a:pPr lvl="1"/>
            <a:r>
              <a:rPr lang="en-US" dirty="0" smtClean="0"/>
              <a:t>Transition from models to modeling frameworks</a:t>
            </a:r>
          </a:p>
          <a:p>
            <a:pPr lvl="2"/>
            <a:r>
              <a:rPr lang="en-US" dirty="0" smtClean="0"/>
              <a:t>WW3 2000 first implementation in 5-7 years</a:t>
            </a:r>
          </a:p>
          <a:p>
            <a:pPr lvl="2"/>
            <a:r>
              <a:rPr lang="en-US" dirty="0" smtClean="0"/>
              <a:t>WW3 2009 implementation “new model” in 9 months</a:t>
            </a:r>
          </a:p>
          <a:p>
            <a:pPr lvl="1"/>
            <a:r>
              <a:rPr lang="en-US" dirty="0" smtClean="0"/>
              <a:t>Modern code management software,</a:t>
            </a:r>
          </a:p>
          <a:p>
            <a:pPr lvl="2"/>
            <a:r>
              <a:rPr lang="en-US" dirty="0" smtClean="0"/>
              <a:t>Moving from svn to </a:t>
            </a:r>
            <a:r>
              <a:rPr lang="en-US" dirty="0" err="1" smtClean="0"/>
              <a:t>Git</a:t>
            </a:r>
            <a:r>
              <a:rPr lang="en-US" dirty="0" smtClean="0"/>
              <a:t> and </a:t>
            </a:r>
            <a:r>
              <a:rPr lang="en-US" dirty="0" err="1" smtClean="0"/>
              <a:t>Github</a:t>
            </a:r>
            <a:endParaRPr lang="en-US" dirty="0" smtClean="0"/>
          </a:p>
          <a:p>
            <a:pPr lvl="1"/>
            <a:endParaRPr lang="en-US" dirty="0" smtClean="0"/>
          </a:p>
        </p:txBody>
      </p:sp>
    </p:spTree>
    <p:extLst>
      <p:ext uri="{BB962C8B-B14F-4D97-AF65-F5344CB8AC3E}">
        <p14:creationId xmlns:p14="http://schemas.microsoft.com/office/powerpoint/2010/main" val="6532153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Broader R2O view</a:t>
            </a:r>
            <a:endParaRPr lang="en-US" dirty="0"/>
          </a:p>
        </p:txBody>
      </p:sp>
      <p:sp>
        <p:nvSpPr>
          <p:cNvPr id="3" name="Content Placeholder 2"/>
          <p:cNvSpPr>
            <a:spLocks noGrp="1"/>
          </p:cNvSpPr>
          <p:nvPr>
            <p:ph idx="1"/>
          </p:nvPr>
        </p:nvSpPr>
        <p:spPr/>
        <p:txBody>
          <a:bodyPr/>
          <a:lstStyle/>
          <a:p>
            <a:r>
              <a:rPr lang="en-US" dirty="0" smtClean="0"/>
              <a:t>Key elements for efficient R2O</a:t>
            </a:r>
          </a:p>
          <a:p>
            <a:pPr lvl="1"/>
            <a:r>
              <a:rPr lang="en-US" dirty="0" smtClean="0"/>
              <a:t>O2R before R2O</a:t>
            </a:r>
          </a:p>
          <a:p>
            <a:pPr lvl="2"/>
            <a:r>
              <a:rPr lang="en-US" dirty="0" smtClean="0"/>
              <a:t>Mostly incremental upgrades, occasional revolutions</a:t>
            </a:r>
          </a:p>
          <a:p>
            <a:pPr lvl="2"/>
            <a:r>
              <a:rPr lang="en-US" dirty="0" smtClean="0"/>
              <a:t>Revolution is order of magnitude more expensive, unless </a:t>
            </a:r>
            <a:r>
              <a:rPr lang="is-IS" dirty="0" smtClean="0"/>
              <a:t>….</a:t>
            </a:r>
            <a:endParaRPr lang="en-US" dirty="0" smtClean="0"/>
          </a:p>
          <a:p>
            <a:pPr lvl="1"/>
            <a:r>
              <a:rPr lang="en-US" dirty="0" smtClean="0"/>
              <a:t>Technology</a:t>
            </a:r>
          </a:p>
          <a:p>
            <a:pPr lvl="2"/>
            <a:r>
              <a:rPr lang="en-US" dirty="0" smtClean="0"/>
              <a:t>Modern code management (</a:t>
            </a:r>
            <a:r>
              <a:rPr lang="en-US" dirty="0" err="1" smtClean="0"/>
              <a:t>Git</a:t>
            </a:r>
            <a:r>
              <a:rPr lang="en-US" dirty="0" smtClean="0"/>
              <a:t> / </a:t>
            </a:r>
            <a:r>
              <a:rPr lang="en-US" dirty="0" err="1" smtClean="0"/>
              <a:t>Github</a:t>
            </a:r>
            <a:r>
              <a:rPr lang="en-US" dirty="0" smtClean="0"/>
              <a:t>)</a:t>
            </a:r>
          </a:p>
          <a:p>
            <a:pPr lvl="2"/>
            <a:r>
              <a:rPr lang="en-US" dirty="0" smtClean="0"/>
              <a:t>Hard enforcement of best practices</a:t>
            </a:r>
          </a:p>
          <a:p>
            <a:pPr lvl="1"/>
            <a:r>
              <a:rPr lang="en-US" dirty="0"/>
              <a:t>Governance</a:t>
            </a:r>
          </a:p>
          <a:p>
            <a:pPr lvl="2"/>
            <a:r>
              <a:rPr lang="en-US" dirty="0"/>
              <a:t>Ops / Federal Research / Academia integrated teams plan development in multi-year time </a:t>
            </a:r>
            <a:r>
              <a:rPr lang="en-US" dirty="0" smtClean="0"/>
              <a:t>frame</a:t>
            </a:r>
          </a:p>
          <a:p>
            <a:pPr lvl="2"/>
            <a:r>
              <a:rPr lang="en-US" dirty="0" smtClean="0"/>
              <a:t>Code management that supports R&amp;D and Operations</a:t>
            </a:r>
          </a:p>
          <a:p>
            <a:pPr lvl="1"/>
            <a:r>
              <a:rPr lang="en-US" dirty="0" smtClean="0"/>
              <a:t>End-to-end process available to all</a:t>
            </a:r>
          </a:p>
          <a:p>
            <a:pPr lvl="2"/>
            <a:r>
              <a:rPr lang="en-US" dirty="0" smtClean="0"/>
              <a:t>Include input, verification and validation tools, test protocol</a:t>
            </a:r>
          </a:p>
          <a:p>
            <a:pPr lvl="1"/>
            <a:r>
              <a:rPr lang="en-US" dirty="0" smtClean="0"/>
              <a:t>Funding; programs (NOPP, JTTI, HFIP, NGGPS, </a:t>
            </a:r>
            <a:r>
              <a:rPr lang="is-IS" dirty="0" smtClean="0"/>
              <a:t>…) &amp; leveraging</a:t>
            </a:r>
            <a:endParaRPr lang="en-US" dirty="0"/>
          </a:p>
          <a:p>
            <a:pPr lvl="2"/>
            <a:endParaRPr lang="en-US" dirty="0" smtClean="0"/>
          </a:p>
          <a:p>
            <a:pPr lvl="2"/>
            <a:endParaRPr lang="en-US" dirty="0" smtClean="0"/>
          </a:p>
          <a:p>
            <a:pPr lvl="2"/>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35198456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auto">
          <a:xfrm>
            <a:off x="2209800" y="1828800"/>
            <a:ext cx="5257800" cy="3429000"/>
          </a:xfrm>
          <a:prstGeom prst="rect">
            <a:avLst/>
          </a:prstGeom>
          <a:extLst>
            <a:ext uri="{AF507438-7753-43e0-B8FC-AC1667EBCBE1}">
              <a14:hiddenEffects xmlns:a14="http://schemas.microsoft.com/office/drawing/2010/main">
                <a:effectLst/>
              </a14:hiddenEffects>
            </a:ext>
          </a:extLst>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r>
              <a:rPr lang="en-US" sz="3600" kern="10" dirty="0" smtClean="0">
                <a:ln w="9525">
                  <a:round/>
                  <a:headEnd/>
                  <a:tailEnd/>
                </a:ln>
                <a:gradFill rotWithShape="0">
                  <a:gsLst>
                    <a:gs pos="0">
                      <a:schemeClr val="folHlink"/>
                    </a:gs>
                    <a:gs pos="50000">
                      <a:srgbClr val="FFFFFF"/>
                    </a:gs>
                    <a:gs pos="100000">
                      <a:schemeClr val="folHlink"/>
                    </a:gs>
                  </a:gsLst>
                  <a:lin ang="2700000" scaled="1"/>
                </a:gradFill>
                <a:latin typeface="Impact"/>
                <a:ea typeface="Impact"/>
                <a:cs typeface="Impact"/>
              </a:rPr>
              <a:t>Questions ?</a:t>
            </a:r>
            <a:endParaRPr lang="en-US" sz="3600" kern="10" dirty="0">
              <a:ln w="9525">
                <a:round/>
                <a:headEnd/>
                <a:tailEnd/>
              </a:ln>
              <a:gradFill rotWithShape="0">
                <a:gsLst>
                  <a:gs pos="0">
                    <a:schemeClr val="folHlink"/>
                  </a:gs>
                  <a:gs pos="50000">
                    <a:srgbClr val="FFFFFF"/>
                  </a:gs>
                  <a:gs pos="100000">
                    <a:schemeClr val="folHlink"/>
                  </a:gs>
                </a:gsLst>
                <a:lin ang="2700000" scaled="1"/>
              </a:gradFill>
              <a:latin typeface="Impact"/>
              <a:ea typeface="Impact"/>
              <a:cs typeface="Impact"/>
            </a:endParaRPr>
          </a:p>
        </p:txBody>
      </p:sp>
    </p:spTree>
    <p:extLst>
      <p:ext uri="{BB962C8B-B14F-4D97-AF65-F5344CB8AC3E}">
        <p14:creationId xmlns:p14="http://schemas.microsoft.com/office/powerpoint/2010/main" val="6272478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NEP NOAA N Prime Mar 4_3Marupdate">
  <a:themeElements>
    <a:clrScheme name="NEP NOAA N Prime Mar 4_3Marupd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EP NOAA N Prime Mar 4_3Marupd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P NOAA N Prime Mar 4_3Marupd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EP NOAA N Prime Mar 4_3Marupd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EP NOAA N Prime Mar 4_3Marupd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P NOAA N Prime Mar 4_3Marupd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EP NOAA N Prime Mar 4_3Marupd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EP NOAA N Prime Mar 4_3Marupd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EP NOAA N Prime Mar 4_3Marupd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24684</TotalTime>
  <Words>813</Words>
  <Application>Microsoft Macintosh PowerPoint</Application>
  <PresentationFormat>On-screen Show (4:3)</PresentationFormat>
  <Paragraphs>107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NEP NOAA N Prime Mar 4_3Marupdate</vt:lpstr>
      <vt:lpstr>Review academy report and assess progress since 2000</vt:lpstr>
      <vt:lpstr>Statement of Task</vt:lpstr>
      <vt:lpstr>EMC recommendations</vt:lpstr>
      <vt:lpstr>Satellite recommendations</vt:lpstr>
      <vt:lpstr>Balance recommendations</vt:lpstr>
      <vt:lpstr>Broader R2O view</vt:lpstr>
      <vt:lpstr>Broader R2O view</vt:lpstr>
      <vt:lpstr>PowerPoint Presentation</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 Chart</dc:title>
  <dc:creator>Peter Shaffer</dc:creator>
  <cp:lastModifiedBy>Hendrik Tolman</cp:lastModifiedBy>
  <cp:revision>430</cp:revision>
  <cp:lastPrinted>2014-12-16T15:22:25Z</cp:lastPrinted>
  <dcterms:created xsi:type="dcterms:W3CDTF">2012-11-27T21:47:04Z</dcterms:created>
  <dcterms:modified xsi:type="dcterms:W3CDTF">2017-10-31T15:16:37Z</dcterms:modified>
</cp:coreProperties>
</file>